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9" r:id="rId1"/>
  </p:sldMasterIdLst>
  <p:notesMasterIdLst>
    <p:notesMasterId r:id="rId45"/>
  </p:notesMasterIdLst>
  <p:sldIdLst>
    <p:sldId id="256" r:id="rId2"/>
    <p:sldId id="257" r:id="rId3"/>
    <p:sldId id="258" r:id="rId4"/>
    <p:sldId id="259" r:id="rId5"/>
    <p:sldId id="260" r:id="rId6"/>
    <p:sldId id="2240" r:id="rId7"/>
    <p:sldId id="261" r:id="rId8"/>
    <p:sldId id="262" r:id="rId9"/>
    <p:sldId id="1906" r:id="rId10"/>
    <p:sldId id="1861" r:id="rId11"/>
    <p:sldId id="1907" r:id="rId12"/>
    <p:sldId id="263" r:id="rId13"/>
    <p:sldId id="2243" r:id="rId14"/>
    <p:sldId id="2241" r:id="rId15"/>
    <p:sldId id="264" r:id="rId16"/>
    <p:sldId id="265" r:id="rId17"/>
    <p:sldId id="266" r:id="rId18"/>
    <p:sldId id="267" r:id="rId19"/>
    <p:sldId id="268" r:id="rId20"/>
    <p:sldId id="269" r:id="rId21"/>
    <p:sldId id="270" r:id="rId22"/>
    <p:sldId id="271" r:id="rId23"/>
    <p:sldId id="272" r:id="rId24"/>
    <p:sldId id="273" r:id="rId25"/>
    <p:sldId id="274" r:id="rId26"/>
    <p:sldId id="2147481205" r:id="rId27"/>
    <p:sldId id="2147481206" r:id="rId28"/>
    <p:sldId id="275" r:id="rId29"/>
    <p:sldId id="276" r:id="rId30"/>
    <p:sldId id="277" r:id="rId31"/>
    <p:sldId id="2242"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ADD0"/>
    <a:srgbClr val="2B2B2B"/>
    <a:srgbClr val="394D5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5511" autoAdjust="0"/>
  </p:normalViewPr>
  <p:slideViewPr>
    <p:cSldViewPr snapToGrid="0" snapToObjects="1">
      <p:cViewPr varScale="1">
        <p:scale>
          <a:sx n="59" d="100"/>
          <a:sy n="59" d="100"/>
        </p:scale>
        <p:origin x="964" y="64"/>
      </p:cViewPr>
      <p:guideLst>
        <p:guide orient="horz" pos="2160"/>
        <p:guide pos="3840"/>
      </p:guideLst>
    </p:cSldViewPr>
  </p:slideViewPr>
  <p:outlineViewPr>
    <p:cViewPr>
      <p:scale>
        <a:sx n="33" d="100"/>
        <a:sy n="33" d="100"/>
      </p:scale>
      <p:origin x="0" y="-4228"/>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image1.jpeg>
</file>

<file path=ppt/media/image10.png>
</file>

<file path=ppt/media/image11.jpeg>
</file>

<file path=ppt/media/image12.jpeg>
</file>

<file path=ppt/media/image13.png>
</file>

<file path=ppt/media/image14.png>
</file>

<file path=ppt/media/image15.png>
</file>

<file path=ppt/media/image16.jpe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411525-9FF1-4FC0-8BB5-D4259767D0F6}" type="datetimeFigureOut">
              <a:rPr lang="en-US" smtClean="0"/>
              <a:t>10/22/2024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35A5BC-4889-41D4-A413-F8BBA21B45F4}" type="slidenum">
              <a:rPr lang="en-US" smtClean="0"/>
              <a:t>‹#›</a:t>
            </a:fld>
            <a:endParaRPr lang="en-US"/>
          </a:p>
        </p:txBody>
      </p:sp>
    </p:spTree>
    <p:extLst>
      <p:ext uri="{BB962C8B-B14F-4D97-AF65-F5344CB8AC3E}">
        <p14:creationId xmlns:p14="http://schemas.microsoft.com/office/powerpoint/2010/main" val="26493908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csrc.nist.gov/publications/detail/sp/800-145/final"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Simple list showing all section names to give attendees a roadmap of the session.</a:t>
            </a:r>
          </a:p>
          <a:p>
            <a:pPr marL="0" lvl="0" indent="0">
              <a:buNone/>
            </a:pPr>
            <a:endParaRPr/>
          </a:p>
          <a:p>
            <a:pPr marL="0" lvl="0" indent="0">
              <a:buNone/>
            </a:pPr>
            <a:r>
              <a:t>This agenda outlines what we will cover today. We’ll start with an introduction, move into cloud computing basics, explore Azure and Generative AI, then shift to AI in business applications. Demos will be interspersed throughout, followed by ethics, security discussions, and a Q&amp;A wrap-up.</a:t>
            </a:r>
          </a:p>
        </p:txBody>
      </p:sp>
      <p:sp>
        <p:nvSpPr>
          <p:cNvPr id="4" name="Slide Number Placeholder 3"/>
          <p:cNvSpPr>
            <a:spLocks noGrp="1"/>
          </p:cNvSpPr>
          <p:nvPr>
            <p:ph type="sldNum" sz="quarter" idx="10"/>
          </p:nvPr>
        </p:nvSpPr>
        <p:spPr/>
        <p:txBody>
          <a:bodyPr/>
          <a:lstStyle/>
          <a:p>
            <a:fld id="{F535A5BC-4889-41D4-A413-F8BBA21B45F4}" type="slidenum">
              <a:rPr lang="en-US"/>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Flowchart outlining the steps for cloud adoption.</a:t>
            </a:r>
          </a:p>
          <a:p>
            <a:pPr marL="0" lvl="0" indent="0">
              <a:buNone/>
            </a:pPr>
            <a:endParaRPr/>
          </a:p>
          <a:p>
            <a:pPr marL="0" lvl="0" indent="0">
              <a:buNone/>
            </a:pPr>
            <a:r>
              <a:rPr b="1"/>
              <a:t>Developing a cloud adoption strategy</a:t>
            </a:r>
            <a:br/>
            <a:r>
              <a:t>Leadership should prioritize which workloads to move to the cloud first, based on factors such as cost-effectiveness and operational needs.</a:t>
            </a:r>
          </a:p>
          <a:p>
            <a:pPr marL="0" lvl="0" indent="0">
              <a:buNone/>
            </a:pPr>
            <a:endParaRPr/>
          </a:p>
          <a:p>
            <a:pPr marL="0" lvl="0" indent="0">
              <a:buNone/>
            </a:pPr>
            <a:r>
              <a:rPr b="1"/>
              <a:t>Aligning cloud initiatives with business goals</a:t>
            </a:r>
            <a:br/>
            <a:r>
              <a:t>Cloud adoption is most successful when it is aligned with key business objectives, such as improving customer satisfaction, reducing costs, or increasing innovation.</a:t>
            </a:r>
          </a:p>
          <a:p>
            <a:pPr marL="0" lvl="0" indent="0">
              <a:buNone/>
            </a:pPr>
            <a:endParaRPr/>
          </a:p>
          <a:p>
            <a:pPr marL="0" lvl="0" indent="0">
              <a:buNone/>
            </a:pPr>
            <a:r>
              <a:rPr b="1"/>
              <a:t>Overcoming challenges</a:t>
            </a:r>
            <a:br/>
            <a:r>
              <a:t>Resistance to cloud adoption can come from concerns over security, costs, or lack of understanding. These challenges can be mitigated through clear communication, training, and security best practices.</a:t>
            </a:r>
          </a:p>
        </p:txBody>
      </p:sp>
      <p:sp>
        <p:nvSpPr>
          <p:cNvPr id="4" name="Slide Number Placeholder 3"/>
          <p:cNvSpPr>
            <a:spLocks noGrp="1"/>
          </p:cNvSpPr>
          <p:nvPr>
            <p:ph type="sldNum" sz="quarter" idx="10"/>
          </p:nvPr>
        </p:nvSpPr>
        <p:spPr/>
        <p:txBody>
          <a:bodyPr/>
          <a:lstStyle/>
          <a:p>
            <a:fld id="{F535A5BC-4889-41D4-A413-F8BBA21B45F4}" type="slidenum">
              <a:rPr lang="en-US"/>
              <a:t>12</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Azure Machine Learning enables you to build and deploy machine learning models at scale. We will explore how you can use Azure Machine Learning to build predictive models that can help you make accurate forecasts and informed decisions.</a:t>
            </a:r>
          </a:p>
        </p:txBody>
      </p:sp>
      <p:sp>
        <p:nvSpPr>
          <p:cNvPr id="4" name="Slide Number Placeholder 3"/>
          <p:cNvSpPr>
            <a:spLocks noGrp="1"/>
          </p:cNvSpPr>
          <p:nvPr>
            <p:ph type="sldNum" sz="quarter" idx="5"/>
          </p:nvPr>
        </p:nvSpPr>
        <p:spPr/>
        <p:txBody>
          <a:bodyPr/>
          <a:lstStyle/>
          <a:p>
            <a:pPr defTabSz="966612">
              <a:defRPr/>
            </a:pPr>
            <a:fld id="{FBDB2EAC-AC1D-4996-AE7A-EB4237635DAB}" type="slidenum">
              <a:rPr lang="en-US">
                <a:solidFill>
                  <a:prstClr val="black"/>
                </a:solidFill>
                <a:latin typeface="Aptos" panose="02110004020202020204"/>
              </a:rPr>
              <a:pPr defTabSz="966612">
                <a:defRPr/>
              </a:pPr>
              <a:t>13</a:t>
            </a:fld>
            <a:endParaRPr lang="en-US">
              <a:solidFill>
                <a:prstClr val="black"/>
              </a:solidFill>
              <a:latin typeface="Aptos" panose="02110004020202020204"/>
            </a:endParaRPr>
          </a:p>
        </p:txBody>
      </p:sp>
    </p:spTree>
    <p:extLst>
      <p:ext uri="{BB962C8B-B14F-4D97-AF65-F5344CB8AC3E}">
        <p14:creationId xmlns:p14="http://schemas.microsoft.com/office/powerpoint/2010/main" val="25435505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Azure provides a comprehensive suite of AI and machine learning services. We will explore how you can use Azure services such as Azure Cognitive Services and Azure Machine Learning to build intelligent applications and automate business processes.</a:t>
            </a:r>
          </a:p>
        </p:txBody>
      </p:sp>
      <p:sp>
        <p:nvSpPr>
          <p:cNvPr id="4" name="Slide Number Placeholder 3"/>
          <p:cNvSpPr>
            <a:spLocks noGrp="1"/>
          </p:cNvSpPr>
          <p:nvPr>
            <p:ph type="sldNum" sz="quarter" idx="5"/>
          </p:nvPr>
        </p:nvSpPr>
        <p:spPr/>
        <p:txBody>
          <a:bodyPr/>
          <a:lstStyle/>
          <a:p>
            <a:pPr defTabSz="966612">
              <a:defRPr/>
            </a:pPr>
            <a:fld id="{FBDB2EAC-AC1D-4996-AE7A-EB4237635DAB}" type="slidenum">
              <a:rPr lang="en-US">
                <a:solidFill>
                  <a:prstClr val="black"/>
                </a:solidFill>
                <a:latin typeface="Aptos" panose="02110004020202020204"/>
              </a:rPr>
              <a:pPr defTabSz="966612">
                <a:defRPr/>
              </a:pPr>
              <a:t>14</a:t>
            </a:fld>
            <a:endParaRPr lang="en-US">
              <a:solidFill>
                <a:prstClr val="black"/>
              </a:solidFill>
              <a:latin typeface="Aptos" panose="02110004020202020204"/>
            </a:endParaRPr>
          </a:p>
        </p:txBody>
      </p:sp>
    </p:spTree>
    <p:extLst>
      <p:ext uri="{BB962C8B-B14F-4D97-AF65-F5344CB8AC3E}">
        <p14:creationId xmlns:p14="http://schemas.microsoft.com/office/powerpoint/2010/main" val="20510346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dirty="0"/>
              <a:t>Visual</a:t>
            </a:r>
            <a:r>
              <a:rPr dirty="0"/>
              <a:t>: Screenshots of the Azure ML Studio steps for workspace creation, dataset upload, and experiment setup.</a:t>
            </a:r>
          </a:p>
          <a:p>
            <a:pPr marL="0" lvl="0" indent="0">
              <a:buNone/>
            </a:pPr>
            <a:endParaRPr dirty="0"/>
          </a:p>
          <a:p>
            <a:pPr marL="0" lvl="0" indent="0">
              <a:buNone/>
            </a:pPr>
            <a:r>
              <a:rPr b="1" dirty="0"/>
              <a:t>Step 1</a:t>
            </a:r>
            <a:r>
              <a:rPr dirty="0"/>
              <a:t>: Log into Azure Machine Learning Studio by visiting Azure ML Studio and signing in with your credentials.</a:t>
            </a:r>
          </a:p>
          <a:p>
            <a:pPr marL="0" lvl="0" indent="0">
              <a:buNone/>
            </a:pPr>
            <a:endParaRPr dirty="0"/>
          </a:p>
          <a:p>
            <a:pPr marL="0" lvl="0" indent="0">
              <a:buNone/>
            </a:pPr>
            <a:r>
              <a:rPr b="1" dirty="0"/>
              <a:t>Step 2</a:t>
            </a:r>
            <a:r>
              <a:rPr dirty="0"/>
              <a:t>: Create a new workspace. Choose your subscription, region, and provide a name. Azure will create the necessary resources (Key Vault, Storage) automatically.</a:t>
            </a:r>
          </a:p>
          <a:p>
            <a:pPr marL="0" lvl="0" indent="0">
              <a:buNone/>
            </a:pPr>
            <a:endParaRPr dirty="0"/>
          </a:p>
          <a:p>
            <a:pPr marL="0" lvl="0" indent="0">
              <a:buNone/>
            </a:pPr>
            <a:r>
              <a:rPr b="1" dirty="0"/>
              <a:t>Step 3</a:t>
            </a:r>
            <a:r>
              <a:rPr dirty="0"/>
              <a:t>: Upload the </a:t>
            </a:r>
            <a:r>
              <a:rPr b="1" dirty="0"/>
              <a:t>CustomerChurn.csv</a:t>
            </a:r>
            <a:r>
              <a:rPr dirty="0"/>
              <a:t> dataset. In the </a:t>
            </a:r>
            <a:r>
              <a:rPr b="1" dirty="0"/>
              <a:t>Data</a:t>
            </a:r>
            <a:r>
              <a:rPr dirty="0"/>
              <a:t> section, click </a:t>
            </a:r>
            <a:r>
              <a:rPr b="1" dirty="0"/>
              <a:t>Create</a:t>
            </a:r>
            <a:r>
              <a:rPr dirty="0"/>
              <a:t>, select </a:t>
            </a:r>
            <a:r>
              <a:rPr b="1" dirty="0"/>
              <a:t>File</a:t>
            </a:r>
            <a:r>
              <a:rPr dirty="0"/>
              <a:t>, upload the CSV file, and review the schema.</a:t>
            </a:r>
          </a:p>
          <a:p>
            <a:pPr marL="0" lvl="0" indent="0">
              <a:buNone/>
            </a:pPr>
            <a:endParaRPr dirty="0"/>
          </a:p>
          <a:p>
            <a:pPr marL="0" lvl="0" indent="0">
              <a:buNone/>
            </a:pPr>
            <a:r>
              <a:rPr b="1" dirty="0"/>
              <a:t>Step 4</a:t>
            </a:r>
            <a:r>
              <a:rPr dirty="0"/>
              <a:t>: Create a new experiment by selecting the </a:t>
            </a:r>
            <a:r>
              <a:rPr b="1" dirty="0"/>
              <a:t>Churn</a:t>
            </a:r>
            <a:r>
              <a:rPr dirty="0"/>
              <a:t> column as the target. The input features to predict churn will include </a:t>
            </a:r>
            <a:r>
              <a:rPr b="1" dirty="0"/>
              <a:t>tenure</a:t>
            </a:r>
            <a:r>
              <a:rPr dirty="0"/>
              <a:t>, </a:t>
            </a:r>
            <a:r>
              <a:rPr b="1" dirty="0" err="1"/>
              <a:t>InternetService</a:t>
            </a:r>
            <a:r>
              <a:rPr dirty="0"/>
              <a:t>, </a:t>
            </a:r>
            <a:r>
              <a:rPr b="1" dirty="0"/>
              <a:t>Contract</a:t>
            </a:r>
            <a:r>
              <a:rPr dirty="0"/>
              <a:t>, </a:t>
            </a:r>
            <a:r>
              <a:rPr b="1" dirty="0" err="1"/>
              <a:t>PaymentMethod</a:t>
            </a:r>
            <a:r>
              <a:rPr dirty="0"/>
              <a:t>, </a:t>
            </a:r>
            <a:r>
              <a:rPr b="1" dirty="0" err="1"/>
              <a:t>MonthlyCharges</a:t>
            </a:r>
            <a:r>
              <a:rPr dirty="0"/>
              <a:t>, and others.</a:t>
            </a:r>
          </a:p>
          <a:p>
            <a:pPr marL="0" lvl="0" indent="0">
              <a:buNone/>
            </a:pPr>
            <a:endParaRPr dirty="0"/>
          </a:p>
          <a:p>
            <a:pPr marL="0" lvl="0" indent="0">
              <a:buNone/>
            </a:pPr>
            <a:r>
              <a:rPr b="1" dirty="0"/>
              <a:t>Step 5</a:t>
            </a:r>
            <a:r>
              <a:rPr dirty="0"/>
              <a:t>: After running the experiment, compare the predicted values with the actual results in the </a:t>
            </a:r>
            <a:r>
              <a:rPr b="1" dirty="0"/>
              <a:t>Churn</a:t>
            </a:r>
            <a:r>
              <a:rPr dirty="0"/>
              <a:t> column to evaluate the model’s performance.</a:t>
            </a:r>
          </a:p>
        </p:txBody>
      </p:sp>
      <p:sp>
        <p:nvSpPr>
          <p:cNvPr id="4" name="Slide Number Placeholder 3"/>
          <p:cNvSpPr>
            <a:spLocks noGrp="1"/>
          </p:cNvSpPr>
          <p:nvPr>
            <p:ph type="sldNum" sz="quarter" idx="10"/>
          </p:nvPr>
        </p:nvSpPr>
        <p:spPr/>
        <p:txBody>
          <a:bodyPr/>
          <a:lstStyle/>
          <a:p>
            <a:fld id="{F535A5BC-4889-41D4-A413-F8BBA21B45F4}" type="slidenum">
              <a:rPr lang="en-US"/>
              <a:t>15</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World map with Azure data center locations highlighted.</a:t>
            </a:r>
          </a:p>
          <a:p>
            <a:pPr marL="0" lvl="0" indent="0">
              <a:buNone/>
            </a:pPr>
            <a:endParaRPr/>
          </a:p>
          <a:p>
            <a:pPr marL="0" lvl="0" indent="0">
              <a:buNone/>
            </a:pPr>
            <a:r>
              <a:rPr b="1"/>
              <a:t>Microsoft’s leadership in cloud technology</a:t>
            </a:r>
            <a:br/>
            <a:r>
              <a:t>Azure is a top player in the cloud space, providing innovative solutions like AI, machine learning, and enterprise-grade security.</a:t>
            </a:r>
          </a:p>
          <a:p>
            <a:pPr marL="0" lvl="0" indent="0">
              <a:buNone/>
            </a:pPr>
            <a:endParaRPr/>
          </a:p>
          <a:p>
            <a:pPr marL="0" lvl="0" indent="0">
              <a:buNone/>
            </a:pPr>
            <a:r>
              <a:rPr b="1"/>
              <a:t>Security and scalability</a:t>
            </a:r>
            <a:br/>
            <a:r>
              <a:t>Azure’s scalable infrastructure allows businesses to handle increased workloads seamlessly while maintaining the highest level of security.</a:t>
            </a:r>
          </a:p>
          <a:p>
            <a:pPr marL="0" lvl="0" indent="0">
              <a:buNone/>
            </a:pPr>
            <a:endParaRPr/>
          </a:p>
          <a:p>
            <a:pPr marL="0" lvl="0" indent="0">
              <a:buNone/>
            </a:pPr>
            <a:r>
              <a:rPr b="1"/>
              <a:t>Global infrastructure</a:t>
            </a:r>
            <a:br/>
            <a:r>
              <a:t>Azure provides a wide global network of data centers, ensuring users have access to low-latency, high-availability services no matter where they are located.</a:t>
            </a:r>
          </a:p>
        </p:txBody>
      </p:sp>
      <p:sp>
        <p:nvSpPr>
          <p:cNvPr id="4" name="Slide Number Placeholder 3"/>
          <p:cNvSpPr>
            <a:spLocks noGrp="1"/>
          </p:cNvSpPr>
          <p:nvPr>
            <p:ph type="sldNum" sz="quarter" idx="10"/>
          </p:nvPr>
        </p:nvSpPr>
        <p:spPr/>
        <p:txBody>
          <a:bodyPr/>
          <a:lstStyle/>
          <a:p>
            <a:fld id="{F535A5BC-4889-41D4-A413-F8BBA21B45F4}" type="slidenum">
              <a:rPr lang="en-US"/>
              <a:t>17</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Infographic showing Azure’s key services grouped by category (Compute, Storage, Networking, AI).</a:t>
            </a:r>
          </a:p>
          <a:p>
            <a:pPr marL="0" lvl="0" indent="0">
              <a:buNone/>
            </a:pPr>
            <a:endParaRPr/>
          </a:p>
          <a:p>
            <a:pPr marL="0" lvl="0" indent="0">
              <a:buNone/>
            </a:pPr>
            <a:r>
              <a:rPr b="1"/>
              <a:t>Compute</a:t>
            </a:r>
            <a:br/>
            <a:r>
              <a:t>Azure’s virtual machines allow businesses to run applications on virtualized hardware without the need for physical servers.</a:t>
            </a:r>
          </a:p>
          <a:p>
            <a:pPr marL="0" lvl="0" indent="0">
              <a:buNone/>
            </a:pPr>
            <a:endParaRPr/>
          </a:p>
          <a:p>
            <a:pPr marL="0" lvl="0" indent="0">
              <a:buNone/>
            </a:pPr>
            <a:r>
              <a:rPr b="1"/>
              <a:t>Storage</a:t>
            </a:r>
            <a:br/>
            <a:r>
              <a:t>Azure Blob Storage handles unstructured data, while Azure SQL Databases provide secure storage for structured data.</a:t>
            </a:r>
          </a:p>
          <a:p>
            <a:pPr marL="0" lvl="0" indent="0">
              <a:buNone/>
            </a:pPr>
            <a:endParaRPr/>
          </a:p>
          <a:p>
            <a:pPr marL="0" lvl="0" indent="0">
              <a:buNone/>
            </a:pPr>
            <a:r>
              <a:rPr b="1"/>
              <a:t>Networking</a:t>
            </a:r>
            <a:br/>
            <a:r>
              <a:t>Azure’s networking services enable users to connect securely and scale their network infrastructure globally.</a:t>
            </a:r>
          </a:p>
          <a:p>
            <a:pPr marL="0" lvl="0" indent="0">
              <a:buNone/>
            </a:pPr>
            <a:endParaRPr/>
          </a:p>
          <a:p>
            <a:pPr marL="0" lvl="0" indent="0">
              <a:buNone/>
            </a:pPr>
            <a:r>
              <a:rPr b="1"/>
              <a:t>AI and Machine Learning</a:t>
            </a:r>
            <a:br/>
            <a:r>
              <a:t>Azure offers industry-leading AI tools, such as Azure Cognitive Services and Azure Machine Learning, allowing businesses to integrate AI easily into their workflows.</a:t>
            </a:r>
          </a:p>
          <a:p>
            <a:pPr marL="0" lvl="0" indent="0">
              <a:buNone/>
            </a:pPr>
            <a:endParaRPr/>
          </a:p>
          <a:p>
            <a:pPr marL="0" lvl="0" indent="0">
              <a:buNone/>
            </a:pPr>
            <a:r>
              <a:rPr b="1"/>
              <a:t>Hybrid Cloud and Edge Solutions</a:t>
            </a:r>
            <a:br/>
            <a:r>
              <a:t>Azure offers hybrid solutions, including Azure Stack and Azure Arc, allowing businesses to seamlessly manage on-premises, multi-cloud, and edge environments.</a:t>
            </a:r>
          </a:p>
        </p:txBody>
      </p:sp>
      <p:sp>
        <p:nvSpPr>
          <p:cNvPr id="4" name="Slide Number Placeholder 3"/>
          <p:cNvSpPr>
            <a:spLocks noGrp="1"/>
          </p:cNvSpPr>
          <p:nvPr>
            <p:ph type="sldNum" sz="quarter" idx="10"/>
          </p:nvPr>
        </p:nvSpPr>
        <p:spPr/>
        <p:txBody>
          <a:bodyPr/>
          <a:lstStyle/>
          <a:p>
            <a:fld id="{F535A5BC-4889-41D4-A413-F8BBA21B45F4}" type="slidenum">
              <a:rPr lang="en-US"/>
              <a:t>18</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Comparison table of Azure vs. AWS vs. Google Cloud with Azure’s advantages highlighted.</a:t>
            </a:r>
          </a:p>
          <a:p>
            <a:pPr marL="0" lvl="0" indent="0">
              <a:buNone/>
            </a:pPr>
            <a:endParaRPr/>
          </a:p>
          <a:p>
            <a:pPr marL="0" lvl="0" indent="0">
              <a:buNone/>
            </a:pPr>
            <a:r>
              <a:rPr b="1"/>
              <a:t>Hybrid capabilities</a:t>
            </a:r>
            <a:br/>
            <a:r>
              <a:t>Azure leads the market in hybrid cloud solutions, making it easier for companies to manage both on-premises and cloud workloads.</a:t>
            </a:r>
          </a:p>
          <a:p>
            <a:pPr marL="0" lvl="0" indent="0">
              <a:buNone/>
            </a:pPr>
            <a:endParaRPr/>
          </a:p>
          <a:p>
            <a:pPr marL="0" lvl="0" indent="0">
              <a:buNone/>
            </a:pPr>
            <a:r>
              <a:rPr b="1"/>
              <a:t>Security and compliance</a:t>
            </a:r>
            <a:br/>
            <a:r>
              <a:t>Azure has a deep focus on security, offering industry-leading compliance and privacy protections, which is a major advantage over its competitors.</a:t>
            </a:r>
          </a:p>
          <a:p>
            <a:pPr marL="0" lvl="0" indent="0">
              <a:buNone/>
            </a:pPr>
            <a:endParaRPr/>
          </a:p>
          <a:p>
            <a:pPr marL="0" lvl="0" indent="0">
              <a:buNone/>
            </a:pPr>
            <a:r>
              <a:rPr b="1"/>
              <a:t>Integration with Microsoft products</a:t>
            </a:r>
            <a:br/>
            <a:r>
              <a:t>One of Azure’s key strengths is its seamless integration with popular Microsoft products, such as Office 365, Teams, and Dynamics 365, offering users a unified experience.</a:t>
            </a:r>
          </a:p>
        </p:txBody>
      </p:sp>
      <p:sp>
        <p:nvSpPr>
          <p:cNvPr id="4" name="Slide Number Placeholder 3"/>
          <p:cNvSpPr>
            <a:spLocks noGrp="1"/>
          </p:cNvSpPr>
          <p:nvPr>
            <p:ph type="sldNum" sz="quarter" idx="10"/>
          </p:nvPr>
        </p:nvSpPr>
        <p:spPr/>
        <p:txBody>
          <a:bodyPr/>
          <a:lstStyle/>
          <a:p>
            <a:fld id="{F535A5BC-4889-41D4-A413-F8BBA21B45F4}" type="slidenum">
              <a:rPr lang="en-US"/>
              <a:t>19</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Diagram comparing traditional AI (data analysis) with Generative AI (new content creation).</a:t>
            </a:r>
          </a:p>
          <a:p>
            <a:pPr marL="0" lvl="0" indent="0">
              <a:buNone/>
            </a:pPr>
            <a:endParaRPr/>
          </a:p>
          <a:p>
            <a:pPr marL="0" lvl="0" indent="0">
              <a:buNone/>
            </a:pPr>
            <a:r>
              <a:rPr b="1"/>
              <a:t>Defining Generative AI</a:t>
            </a:r>
            <a:br/>
            <a:r>
              <a:t>Generative AI models learn patterns from existing data and then create new data based on that understanding, whether it be text, images, or even computer code.</a:t>
            </a:r>
          </a:p>
          <a:p>
            <a:pPr marL="0" lvl="0" indent="0">
              <a:buNone/>
            </a:pPr>
            <a:endParaRPr/>
          </a:p>
          <a:p>
            <a:pPr marL="0" lvl="0" indent="0">
              <a:buNone/>
            </a:pPr>
            <a:r>
              <a:rPr b="1"/>
              <a:t>Difference from traditional AI</a:t>
            </a:r>
            <a:br/>
            <a:r>
              <a:t>Unlike traditional AI, which primarily focuses on analyzing and predicting, Generative AI is designed to produce entirely new outputs.</a:t>
            </a:r>
          </a:p>
          <a:p>
            <a:pPr marL="0" lvl="0" indent="0">
              <a:buNone/>
            </a:pPr>
            <a:endParaRPr/>
          </a:p>
          <a:p>
            <a:pPr marL="0" lvl="0" indent="0">
              <a:buNone/>
            </a:pPr>
            <a:r>
              <a:rPr b="1"/>
              <a:t>Applications of Generative AI</a:t>
            </a:r>
            <a:br/>
            <a:r>
              <a:t>Generative AI is rapidly being adopted in industries for a wide range of tasks, from creating product designs to generating marketing content, and even assisting in areas like medical imaging.</a:t>
            </a:r>
          </a:p>
        </p:txBody>
      </p:sp>
      <p:sp>
        <p:nvSpPr>
          <p:cNvPr id="4" name="Slide Number Placeholder 3"/>
          <p:cNvSpPr>
            <a:spLocks noGrp="1"/>
          </p:cNvSpPr>
          <p:nvPr>
            <p:ph type="sldNum" sz="quarter" idx="10"/>
          </p:nvPr>
        </p:nvSpPr>
        <p:spPr/>
        <p:txBody>
          <a:bodyPr/>
          <a:lstStyle/>
          <a:p>
            <a:fld id="{F535A5BC-4889-41D4-A413-F8BBA21B45F4}" type="slidenum">
              <a:rPr lang="en-US"/>
              <a:t>21</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Side-by-side comparison of GPT (text generation), DALL·E (image creation), and Codex (code generation).</a:t>
            </a:r>
          </a:p>
          <a:p>
            <a:pPr marL="0" lvl="0" indent="0">
              <a:buNone/>
            </a:pPr>
            <a:endParaRPr/>
          </a:p>
          <a:p>
            <a:pPr marL="0" lvl="0" indent="0">
              <a:buNone/>
            </a:pPr>
            <a:r>
              <a:rPr b="1"/>
              <a:t>GPT</a:t>
            </a:r>
            <a:br/>
            <a:r>
              <a:t>GPT is one of the most advanced text generation models available, capable of producing human-like responses for customer service, content generation, or summarization.</a:t>
            </a:r>
          </a:p>
          <a:p>
            <a:pPr marL="0" lvl="0" indent="0">
              <a:buNone/>
            </a:pPr>
            <a:endParaRPr/>
          </a:p>
          <a:p>
            <a:pPr marL="0" lvl="0" indent="0">
              <a:buNone/>
            </a:pPr>
            <a:r>
              <a:rPr b="1"/>
              <a:t>DALL·E</a:t>
            </a:r>
            <a:br/>
            <a:r>
              <a:t>DALL·E generates high-quality images from text descriptions, enabling users to create custom visuals for marketing, design, or media production.</a:t>
            </a:r>
          </a:p>
          <a:p>
            <a:pPr marL="0" lvl="0" indent="0">
              <a:buNone/>
            </a:pPr>
            <a:endParaRPr/>
          </a:p>
          <a:p>
            <a:pPr marL="0" lvl="0" indent="0">
              <a:buNone/>
            </a:pPr>
            <a:r>
              <a:rPr b="1"/>
              <a:t>Codex</a:t>
            </a:r>
            <a:br/>
            <a:r>
              <a:t>Codex allows developers to input natural language prompts and receive functional code in return, making it easier to automate coding tasks and speed up development cycles.</a:t>
            </a:r>
          </a:p>
        </p:txBody>
      </p:sp>
      <p:sp>
        <p:nvSpPr>
          <p:cNvPr id="4" name="Slide Number Placeholder 3"/>
          <p:cNvSpPr>
            <a:spLocks noGrp="1"/>
          </p:cNvSpPr>
          <p:nvPr>
            <p:ph type="sldNum" sz="quarter" idx="10"/>
          </p:nvPr>
        </p:nvSpPr>
        <p:spPr/>
        <p:txBody>
          <a:bodyPr/>
          <a:lstStyle/>
          <a:p>
            <a:fld id="{F535A5BC-4889-41D4-A413-F8BBA21B45F4}" type="slidenum">
              <a:rPr lang="en-US"/>
              <a:t>22</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Industry-specific images showing applications of Generative AI in media, retail, and healthcare.</a:t>
            </a:r>
          </a:p>
          <a:p>
            <a:pPr marL="0" lvl="0" indent="0">
              <a:buNone/>
            </a:pPr>
            <a:endParaRPr/>
          </a:p>
          <a:p>
            <a:pPr marL="0" lvl="0" indent="0">
              <a:buNone/>
            </a:pPr>
            <a:r>
              <a:rPr b="1"/>
              <a:t>Media and entertainment</a:t>
            </a:r>
            <a:br/>
            <a:r>
              <a:t>Generative AI tools can create text, audio, and video content, automating tasks that previously required human effort, making content creation more scalable.</a:t>
            </a:r>
          </a:p>
          <a:p>
            <a:pPr marL="0" lvl="0" indent="0">
              <a:buNone/>
            </a:pPr>
            <a:endParaRPr/>
          </a:p>
          <a:p>
            <a:pPr marL="0" lvl="0" indent="0">
              <a:buNone/>
            </a:pPr>
            <a:r>
              <a:rPr b="1"/>
              <a:t>Retail and e-commerce</a:t>
            </a:r>
            <a:br/>
            <a:r>
              <a:t>Generative AI helps retailers personalize product recommendations, automate marketing campaigns, and even design custom products for customers based on their preferences.</a:t>
            </a:r>
          </a:p>
          <a:p>
            <a:pPr marL="0" lvl="0" indent="0">
              <a:buNone/>
            </a:pPr>
            <a:endParaRPr/>
          </a:p>
          <a:p>
            <a:pPr marL="0" lvl="0" indent="0">
              <a:buNone/>
            </a:pPr>
            <a:r>
              <a:rPr b="1"/>
              <a:t>Healthcare</a:t>
            </a:r>
            <a:br/>
            <a:r>
              <a:t>Generative AI is being used to improve medical imaging, speed up research, and assist doctors in diagnosing diseases by providing AI-driven insights.</a:t>
            </a:r>
          </a:p>
        </p:txBody>
      </p:sp>
      <p:sp>
        <p:nvSpPr>
          <p:cNvPr id="4" name="Slide Number Placeholder 3"/>
          <p:cNvSpPr>
            <a:spLocks noGrp="1"/>
          </p:cNvSpPr>
          <p:nvPr>
            <p:ph type="sldNum" sz="quarter" idx="10"/>
          </p:nvPr>
        </p:nvSpPr>
        <p:spPr/>
        <p:txBody>
          <a:bodyPr/>
          <a:lstStyle/>
          <a:p>
            <a:fld id="{F535A5BC-4889-41D4-A413-F8BBA21B45F4}" type="slidenum">
              <a:rPr lang="en-US"/>
              <a:t>23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dirty="0"/>
              <a:t>Visual</a:t>
            </a:r>
            <a:r>
              <a:rPr dirty="0"/>
              <a:t>: Speaker image and session overview flowchart.</a:t>
            </a:r>
          </a:p>
          <a:p>
            <a:pPr marL="0" lvl="0" indent="0">
              <a:buNone/>
            </a:pPr>
            <a:endParaRPr dirty="0"/>
          </a:p>
          <a:p>
            <a:pPr marL="0" lvl="0" indent="0">
              <a:buNone/>
            </a:pPr>
            <a:r>
              <a:rPr b="1" dirty="0"/>
              <a:t>Introduction to Antoine Victor</a:t>
            </a:r>
            <a:br>
              <a:rPr dirty="0"/>
            </a:br>
            <a:r>
              <a:rPr dirty="0"/>
              <a:t>Introduce yourself, highlighting your expertise in cloud and AI technologies. Express your enthusiasm for </a:t>
            </a:r>
            <a:r>
              <a:rPr dirty="0" err="1"/>
              <a:t>AfroTech</a:t>
            </a:r>
            <a:r>
              <a:rPr dirty="0"/>
              <a:t> and its mission of fostering diversity and inclusion in the tech industry.</a:t>
            </a:r>
          </a:p>
          <a:p>
            <a:pPr marL="0" lvl="0" indent="0">
              <a:buNone/>
            </a:pPr>
            <a:endParaRPr dirty="0"/>
          </a:p>
          <a:p>
            <a:pPr marL="0" lvl="0" indent="0">
              <a:buNone/>
            </a:pPr>
            <a:r>
              <a:rPr b="1" dirty="0"/>
              <a:t>Overview of today’s session</a:t>
            </a:r>
            <a:br>
              <a:rPr dirty="0"/>
            </a:br>
            <a:r>
              <a:rPr dirty="0"/>
              <a:t>This session will cover Azure Cloud, Generative AI, real-world applications, and leadership strategies for driving digital transformation.</a:t>
            </a:r>
          </a:p>
          <a:p>
            <a:pPr marL="0" lvl="0" indent="0">
              <a:buNone/>
            </a:pPr>
            <a:endParaRPr dirty="0"/>
          </a:p>
          <a:p>
            <a:pPr marL="0" lvl="0" indent="0">
              <a:buNone/>
            </a:pPr>
            <a:r>
              <a:rPr b="1" dirty="0" err="1"/>
              <a:t>AfroTech</a:t>
            </a:r>
            <a:r>
              <a:rPr b="1" dirty="0"/>
              <a:t> &amp; the role of technology in the future</a:t>
            </a:r>
            <a:br>
              <a:rPr dirty="0"/>
            </a:br>
            <a:r>
              <a:rPr dirty="0" err="1"/>
              <a:t>AfroTech</a:t>
            </a:r>
            <a:r>
              <a:rPr dirty="0"/>
              <a:t> is dedicated to promoting innovation, particularly for underrepresented groups in tech. We will explore how AI and cloud computing are central to shaping industries and fostering new opportunities.</a:t>
            </a:r>
          </a:p>
        </p:txBody>
      </p:sp>
      <p:sp>
        <p:nvSpPr>
          <p:cNvPr id="4" name="Slide Number Placeholder 3"/>
          <p:cNvSpPr>
            <a:spLocks noGrp="1"/>
          </p:cNvSpPr>
          <p:nvPr>
            <p:ph type="sldNum" sz="quarter" idx="10"/>
          </p:nvPr>
        </p:nvSpPr>
        <p:spPr/>
        <p:txBody>
          <a:bodyPr/>
          <a:lstStyle/>
          <a:p>
            <a:fld id="{F535A5BC-4889-41D4-A413-F8BBA21B45F4}" type="slidenum">
              <a:rPr lang="en-US"/>
              <a:t>3</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Screenshots showing the results of an AutoML experiment and the model deployment process.</a:t>
            </a:r>
          </a:p>
          <a:p>
            <a:pPr marL="0" lvl="0" indent="0">
              <a:buNone/>
            </a:pPr>
            <a:endParaRPr/>
          </a:p>
          <a:p>
            <a:pPr marL="0" lvl="0" indent="0">
              <a:buNone/>
            </a:pPr>
            <a:r>
              <a:rPr b="1" i="1"/>
              <a:t>Step 1: Review the results</a:t>
            </a:r>
            <a:br/>
            <a:r>
              <a:t>Once the AutoML experiment has finished running, navigate to the </a:t>
            </a:r>
            <a:r>
              <a:rPr b="1"/>
              <a:t>Best Model</a:t>
            </a:r>
            <a:r>
              <a:t> tab in Azure ML Studio. The best model is selected based on its performance metrics, such as accuracy or AUC.</a:t>
            </a:r>
          </a:p>
          <a:p>
            <a:pPr marL="0" lvl="0" indent="0">
              <a:buNone/>
            </a:pPr>
            <a:endParaRPr/>
          </a:p>
          <a:p>
            <a:pPr marL="0" lvl="0" indent="0">
              <a:buNone/>
            </a:pPr>
            <a:r>
              <a:rPr b="1" i="1"/>
              <a:t>Step 2: Analyze detailed metrics</a:t>
            </a:r>
            <a:br/>
            <a:r>
              <a:t>Click on the best model to view the detailed metrics, including precision, recall, F1 score, and confusion matrix, which help you evaluate the model’s performance in different aspects.</a:t>
            </a:r>
          </a:p>
          <a:p>
            <a:pPr marL="0" lvl="0" indent="0">
              <a:buNone/>
            </a:pPr>
            <a:endParaRPr/>
          </a:p>
          <a:p>
            <a:pPr marL="0" lvl="0" indent="0">
              <a:buNone/>
            </a:pPr>
            <a:r>
              <a:rPr b="1" i="1"/>
              <a:t>Step 3: Download the model</a:t>
            </a:r>
            <a:br/>
            <a:r>
              <a:t>If you want to evaluate the model offline, download it and test it with new data locally. Alternatively, you can deploy it within Azure for production use.</a:t>
            </a:r>
          </a:p>
          <a:p>
            <a:pPr marL="0" lvl="0" indent="0">
              <a:buNone/>
            </a:pPr>
            <a:endParaRPr/>
          </a:p>
          <a:p>
            <a:pPr marL="0" lvl="0" indent="0">
              <a:buNone/>
            </a:pPr>
            <a:r>
              <a:rPr b="1" i="1"/>
              <a:t>Step 4: Deploy the model</a:t>
            </a:r>
            <a:br/>
            <a:r>
              <a:t>In the </a:t>
            </a:r>
            <a:r>
              <a:rPr b="1"/>
              <a:t>Deploy</a:t>
            </a:r>
            <a:r>
              <a:t> tab, configure the model’s deployment settings. Choose your endpoint (real-time or batch inference), set up scaling options, and deploy it so it can be accessed via API for live predictions.</a:t>
            </a:r>
          </a:p>
        </p:txBody>
      </p:sp>
      <p:sp>
        <p:nvSpPr>
          <p:cNvPr id="4" name="Slide Number Placeholder 3"/>
          <p:cNvSpPr>
            <a:spLocks noGrp="1"/>
          </p:cNvSpPr>
          <p:nvPr>
            <p:ph type="sldNum" sz="quarter" idx="10"/>
          </p:nvPr>
        </p:nvSpPr>
        <p:spPr/>
        <p:txBody>
          <a:bodyPr/>
          <a:lstStyle/>
          <a:p>
            <a:fld id="{F535A5BC-4889-41D4-A413-F8BBA21B45F4}" type="slidenum">
              <a:rPr lang="en-US"/>
              <a:t>24</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Generative AI has fundamentally changed what we can accomplish with software and changed our expectations of software.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It’s driving tremendous adoption of services, it’s reshaping industries, and it’s prompting organizations to consider how they can use AI and what new digital products, services, and experiences they can create.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Sources: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https://twitter.com/gdb/status/1599683104142430208?lang=en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https://www.pwc.com/gx/en/issues/data-and-analytics/publications/artificial-intelligence-study.html</a:t>
            </a:r>
          </a:p>
          <a:p>
            <a:r>
              <a:rPr lang="en-US" dirty="0"/>
              <a:t>3. https://sloanreview.mit.edu/projects/expanding-ais-impact-with-organizational-learning/?utm_medium=pr&amp;utm_source=release&amp;utm_campaign=ReportBCGAI2020</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E19AD25-75D8-481E-B5D4-BAECA21D5B8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27959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latin typeface="Calibri" panose="020F0502020204030204"/>
                <a:cs typeface="Calibri" panose="020F0502020204030204"/>
              </a:rPr>
              <a:t>There are many benefits that intelligent apps can offer to your business</a:t>
            </a:r>
          </a:p>
          <a:p>
            <a:pPr>
              <a:defRPr/>
            </a:pPr>
            <a:endParaRPr lang="en-US" dirty="0">
              <a:latin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panose="020F0502020204030204"/>
                <a:cs typeface="Calibri" panose="020F0502020204030204"/>
              </a:rPr>
              <a:t>First, </a:t>
            </a:r>
            <a:r>
              <a:rPr lang="en-US" sz="1200" kern="100" dirty="0">
                <a:effectLst/>
                <a:latin typeface="Aptos" panose="020B0004020202020204" pitchFamily="34" charset="0"/>
                <a:ea typeface="Times New Roman" panose="02020603050405020304" pitchFamily="18" charset="0"/>
                <a:cs typeface="Times New Roman" panose="02020603050405020304" pitchFamily="18" charset="0"/>
              </a:rPr>
              <a:t>it means you can outpace competition, right by delivering, you know, innovative new applications.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Aptos" panose="020B0004020202020204" pitchFamily="34" charset="0"/>
                <a:ea typeface="Times New Roman" panose="02020603050405020304" pitchFamily="18" charset="0"/>
                <a:cs typeface="Times New Roman" panose="02020603050405020304" pitchFamily="18" charset="0"/>
              </a:rPr>
              <a:t>You can also amplify employee capabilities and you can increase developer productivity.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Aptos" panose="020B0004020202020204" pitchFamily="34" charset="0"/>
                <a:ea typeface="Times New Roman" panose="02020603050405020304" pitchFamily="18" charset="0"/>
                <a:cs typeface="Times New Roman" panose="02020603050405020304" pitchFamily="18" charset="0"/>
              </a:rPr>
              <a:t>You can also scale your business and future proof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00" dirty="0">
              <a:effectLst/>
              <a:latin typeface="Aptos" panose="020B0004020202020204" pitchFamily="34"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Aptos" panose="020B0004020202020204" pitchFamily="34" charset="0"/>
                <a:ea typeface="Times New Roman" panose="02020603050405020304" pitchFamily="18" charset="0"/>
                <a:cs typeface="Times New Roman" panose="02020603050405020304" pitchFamily="18" charset="0"/>
              </a:rPr>
              <a:t>And being able to future proof is possible whether you're leveraging AI right now or not.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428A1A-F8AA-4540-A1FF-810195DD46E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28856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Infographic showing AI use cases across product design, marketing, and customer service.</a:t>
            </a:r>
          </a:p>
          <a:p>
            <a:pPr marL="0" lvl="0" indent="0">
              <a:buNone/>
            </a:pPr>
            <a:endParaRPr/>
          </a:p>
          <a:p>
            <a:pPr marL="0" lvl="0" indent="0">
              <a:buNone/>
            </a:pPr>
            <a:r>
              <a:rPr b="1"/>
              <a:t>Real-world examples of AI in action</a:t>
            </a:r>
            <a:br/>
            <a:r>
              <a:t>Businesses across various industries are implementing AI to optimize operations. For example, manufacturers use AI to predict equipment failures, and retailers use it for inventory management.</a:t>
            </a:r>
          </a:p>
          <a:p>
            <a:pPr marL="0" lvl="0" indent="0">
              <a:buNone/>
            </a:pPr>
            <a:endParaRPr/>
          </a:p>
          <a:p>
            <a:pPr marL="0" lvl="0" indent="0">
              <a:buNone/>
            </a:pPr>
            <a:r>
              <a:rPr b="1"/>
              <a:t>AI-driven product design, marketing, and customer service</a:t>
            </a:r>
            <a:br/>
            <a:r>
              <a:t>AI tools are transforming the way businesses approach design, customer interaction, and marketing. Chatbots provide instant support to customers, while AI algorithms personalize marketing campaigns for better engagement.</a:t>
            </a:r>
          </a:p>
          <a:p>
            <a:pPr marL="0" lvl="0" indent="0">
              <a:buNone/>
            </a:pPr>
            <a:endParaRPr/>
          </a:p>
          <a:p>
            <a:pPr marL="0" lvl="0" indent="0">
              <a:buNone/>
            </a:pPr>
            <a:r>
              <a:rPr b="1"/>
              <a:t>Reducing time-to-market with AI</a:t>
            </a:r>
            <a:br/>
            <a:r>
              <a:t>By automating repetitive tasks like product design iterations or campaign creation, AI allows companies to bring products to market faster.</a:t>
            </a:r>
          </a:p>
        </p:txBody>
      </p:sp>
      <p:sp>
        <p:nvSpPr>
          <p:cNvPr id="4" name="Slide Number Placeholder 3"/>
          <p:cNvSpPr>
            <a:spLocks noGrp="1"/>
          </p:cNvSpPr>
          <p:nvPr>
            <p:ph type="sldNum" sz="quarter" idx="10"/>
          </p:nvPr>
        </p:nvSpPr>
        <p:spPr/>
        <p:txBody>
          <a:bodyPr/>
          <a:lstStyle/>
          <a:p>
            <a:fld id="{F535A5BC-4889-41D4-A413-F8BBA21B45F4}" type="slidenum">
              <a:rPr lang="en-US"/>
              <a:t>28</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Example of AI-generated product designs from tools like Autodesk Dreamcatcher.</a:t>
            </a:r>
          </a:p>
          <a:p>
            <a:pPr marL="0" lvl="0" indent="0">
              <a:buNone/>
            </a:pPr>
            <a:endParaRPr/>
          </a:p>
          <a:p>
            <a:pPr marL="0" lvl="0" indent="0">
              <a:buNone/>
            </a:pPr>
            <a:r>
              <a:rPr b="1"/>
              <a:t>How AI is revolutionizing product design</a:t>
            </a:r>
            <a:br/>
            <a:r>
              <a:t>AI allows companies to optimize their product designs by rapidly iterating through different configurations, saving time and improving efficiency.</a:t>
            </a:r>
          </a:p>
          <a:p>
            <a:pPr marL="0" lvl="0" indent="0">
              <a:buNone/>
            </a:pPr>
            <a:endParaRPr/>
          </a:p>
          <a:p>
            <a:pPr marL="0" lvl="0" indent="0">
              <a:buNone/>
            </a:pPr>
            <a:r>
              <a:rPr b="1"/>
              <a:t>AI tools for prototyping and simulation</a:t>
            </a:r>
            <a:br/>
            <a:r>
              <a:t>Generative AI tools can simulate how products will perform under various conditions, which helps companies avoid costly errors before production.</a:t>
            </a:r>
          </a:p>
          <a:p>
            <a:pPr marL="0" lvl="0" indent="0">
              <a:buNone/>
            </a:pPr>
            <a:endParaRPr/>
          </a:p>
          <a:p>
            <a:pPr marL="0" lvl="0" indent="0">
              <a:buNone/>
            </a:pPr>
            <a:r>
              <a:rPr b="1"/>
              <a:t>Case study: AI in automotive design</a:t>
            </a:r>
            <a:br/>
            <a:r>
              <a:t>AI is particularly valuable in the automotive industry, where companies like BMW use AI to design car parts that are both lighter and stronger, optimizing fuel efficiency and safety.</a:t>
            </a:r>
          </a:p>
        </p:txBody>
      </p:sp>
      <p:sp>
        <p:nvSpPr>
          <p:cNvPr id="4" name="Slide Number Placeholder 3"/>
          <p:cNvSpPr>
            <a:spLocks noGrp="1"/>
          </p:cNvSpPr>
          <p:nvPr>
            <p:ph type="sldNum" sz="quarter" idx="10"/>
          </p:nvPr>
        </p:nvSpPr>
        <p:spPr/>
        <p:txBody>
          <a:bodyPr/>
          <a:lstStyle/>
          <a:p>
            <a:fld id="{F535A5BC-4889-41D4-A413-F8BBA21B45F4}" type="slidenum">
              <a:rPr lang="en-US"/>
              <a:t>29</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Example of an AI-generated marketing campaign.</a:t>
            </a:r>
          </a:p>
          <a:p>
            <a:pPr marL="0" lvl="0" indent="0">
              <a:buNone/>
            </a:pPr>
            <a:endParaRPr/>
          </a:p>
          <a:p>
            <a:pPr marL="0" lvl="0" indent="0">
              <a:buNone/>
            </a:pPr>
            <a:r>
              <a:rPr b="1"/>
              <a:t>Personalization at scale</a:t>
            </a:r>
            <a:br/>
            <a:r>
              <a:t>AI allows marketers to create customized content and campaigns for individual customers, leading to higher engagement and conversion rates.</a:t>
            </a:r>
          </a:p>
          <a:p>
            <a:pPr marL="0" lvl="0" indent="0">
              <a:buNone/>
            </a:pPr>
            <a:endParaRPr/>
          </a:p>
          <a:p>
            <a:pPr marL="0" lvl="0" indent="0">
              <a:buNone/>
            </a:pPr>
            <a:r>
              <a:rPr b="1"/>
              <a:t>Generating content and creatives automatically</a:t>
            </a:r>
            <a:br/>
            <a:r>
              <a:t>AI tools like GPT-4 can automate the creation of marketing materials, from social media posts to email campaigns, saving time and improving consistency across platforms.</a:t>
            </a:r>
          </a:p>
          <a:p>
            <a:pPr marL="0" lvl="0" indent="0">
              <a:buNone/>
            </a:pPr>
            <a:endParaRPr/>
          </a:p>
          <a:p>
            <a:pPr marL="0" lvl="0" indent="0">
              <a:buNone/>
            </a:pPr>
            <a:r>
              <a:rPr b="1"/>
              <a:t>Real-world example: AI-driven marketing for e-commerce</a:t>
            </a:r>
            <a:br/>
            <a:r>
              <a:t>AI enables e-commerce platforms to provide personalized product recommendations, optimize dynamic pricing, and automate the delivery of ads based on customer preferences.</a:t>
            </a:r>
          </a:p>
        </p:txBody>
      </p:sp>
      <p:sp>
        <p:nvSpPr>
          <p:cNvPr id="4" name="Slide Number Placeholder 3"/>
          <p:cNvSpPr>
            <a:spLocks noGrp="1"/>
          </p:cNvSpPr>
          <p:nvPr>
            <p:ph type="sldNum" sz="quarter" idx="10"/>
          </p:nvPr>
        </p:nvSpPr>
        <p:spPr/>
        <p:txBody>
          <a:bodyPr/>
          <a:lstStyle/>
          <a:p>
            <a:fld id="{F535A5BC-4889-41D4-A413-F8BBA21B45F4}" type="slidenum">
              <a:rPr lang="en-US"/>
              <a:t>30</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Azure Cognitive Services provides pre-built APIs for computer vision, enabling you to extract insights from images and videos. We will explore how you can use Azure Cognitive Services to recognize faces, objects, and text in images.</a:t>
            </a:r>
          </a:p>
        </p:txBody>
      </p:sp>
      <p:sp>
        <p:nvSpPr>
          <p:cNvPr id="4" name="Slide Number Placeholder 3"/>
          <p:cNvSpPr>
            <a:spLocks noGrp="1"/>
          </p:cNvSpPr>
          <p:nvPr>
            <p:ph type="sldNum" sz="quarter" idx="5"/>
          </p:nvPr>
        </p:nvSpPr>
        <p:spPr/>
        <p:txBody>
          <a:bodyPr/>
          <a:lstStyle/>
          <a:p>
            <a:pPr defTabSz="966612">
              <a:defRPr/>
            </a:pPr>
            <a:fld id="{FBDB2EAC-AC1D-4996-AE7A-EB4237635DAB}" type="slidenum">
              <a:rPr lang="en-US">
                <a:solidFill>
                  <a:prstClr val="black"/>
                </a:solidFill>
                <a:latin typeface="Aptos" panose="02110004020202020204"/>
              </a:rPr>
              <a:pPr defTabSz="966612">
                <a:defRPr/>
              </a:pPr>
              <a:t>31</a:t>
            </a:fld>
            <a:endParaRPr lang="en-US">
              <a:solidFill>
                <a:prstClr val="black"/>
              </a:solidFill>
              <a:latin typeface="Aptos" panose="02110004020202020204"/>
            </a:endParaRPr>
          </a:p>
        </p:txBody>
      </p:sp>
    </p:spTree>
    <p:extLst>
      <p:ext uri="{BB962C8B-B14F-4D97-AF65-F5344CB8AC3E}">
        <p14:creationId xmlns:p14="http://schemas.microsoft.com/office/powerpoint/2010/main" val="20819045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Screenshot of the Azure portal showing the steps to create an Azure Synapse workspace.</a:t>
            </a:r>
          </a:p>
          <a:p>
            <a:pPr marL="0" lvl="0" indent="0">
              <a:buNone/>
            </a:pPr>
            <a:endParaRPr/>
          </a:p>
          <a:p>
            <a:pPr marL="0" lvl="0" indent="0">
              <a:buNone/>
            </a:pPr>
            <a:r>
              <a:rPr b="1"/>
              <a:t>Go to the Azure portal</a:t>
            </a:r>
            <a:br/>
            <a:r>
              <a:t>Start by logging into the Azure portal and searching for </a:t>
            </a:r>
            <a:r>
              <a:rPr b="1"/>
              <a:t>Azure Synapse Analytics</a:t>
            </a:r>
            <a:r>
              <a:t> in the search bar.</a:t>
            </a:r>
          </a:p>
          <a:p>
            <a:pPr marL="0" lvl="0" indent="0">
              <a:buNone/>
            </a:pPr>
            <a:endParaRPr/>
          </a:p>
          <a:p>
            <a:pPr marL="0" lvl="0" indent="0">
              <a:buNone/>
            </a:pPr>
            <a:r>
              <a:rPr b="1"/>
              <a:t>Click on ‘Create’</a:t>
            </a:r>
            <a:br/>
            <a:r>
              <a:t>Select </a:t>
            </a:r>
            <a:r>
              <a:rPr b="1"/>
              <a:t>Create</a:t>
            </a:r>
            <a:r>
              <a:t> to begin setting up a new workspace. Fill in the subscription, resource group, and workspace name, then select the region closest to your location for low latency.</a:t>
            </a:r>
          </a:p>
          <a:p>
            <a:pPr marL="0" lvl="0" indent="0">
              <a:buNone/>
            </a:pPr>
            <a:endParaRPr/>
          </a:p>
          <a:p>
            <a:pPr marL="0" lvl="0" indent="0">
              <a:buNone/>
            </a:pPr>
            <a:r>
              <a:rPr b="1"/>
              <a:t>Select storage</a:t>
            </a:r>
            <a:br/>
            <a:r>
              <a:t>You need to either create a new storage account or choose an existing one, which will be used for your data.</a:t>
            </a:r>
          </a:p>
          <a:p>
            <a:pPr marL="0" lvl="0" indent="0">
              <a:buNone/>
            </a:pPr>
            <a:endParaRPr/>
          </a:p>
          <a:p>
            <a:pPr marL="0" lvl="0" indent="0">
              <a:buNone/>
            </a:pPr>
            <a:r>
              <a:rPr b="1"/>
              <a:t>Review and create</a:t>
            </a:r>
            <a:br/>
            <a:r>
              <a:t>Once all the settings are configured, review the setup and click </a:t>
            </a:r>
            <a:r>
              <a:rPr b="1"/>
              <a:t>Create</a:t>
            </a:r>
            <a:r>
              <a:t> to provision the workspace.</a:t>
            </a:r>
          </a:p>
        </p:txBody>
      </p:sp>
      <p:sp>
        <p:nvSpPr>
          <p:cNvPr id="4" name="Slide Number Placeholder 3"/>
          <p:cNvSpPr>
            <a:spLocks noGrp="1"/>
          </p:cNvSpPr>
          <p:nvPr>
            <p:ph type="sldNum" sz="quarter" idx="10"/>
          </p:nvPr>
        </p:nvSpPr>
        <p:spPr/>
        <p:txBody>
          <a:bodyPr/>
          <a:lstStyle/>
          <a:p>
            <a:fld id="{F535A5BC-4889-41D4-A413-F8BBA21B45F4}" type="slidenum">
              <a:rPr lang="en-US"/>
              <a:t>33</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Screenshot of Synapse Studio, showing how to create and configure a new pipeline.</a:t>
            </a:r>
          </a:p>
          <a:p>
            <a:pPr marL="0" lvl="0" indent="0">
              <a:buNone/>
            </a:pPr>
            <a:endParaRPr/>
          </a:p>
          <a:p>
            <a:pPr marL="0" lvl="0" indent="0">
              <a:buNone/>
            </a:pPr>
            <a:r>
              <a:rPr b="1"/>
              <a:t>Open Synapse Studio</a:t>
            </a:r>
            <a:br/>
            <a:r>
              <a:t>After the workspace is ready, access </a:t>
            </a:r>
            <a:r>
              <a:rPr b="1"/>
              <a:t>Synapse Studio</a:t>
            </a:r>
            <a:r>
              <a:t> from the Azure portal.</a:t>
            </a:r>
          </a:p>
          <a:p>
            <a:pPr marL="0" lvl="0" indent="0">
              <a:buNone/>
            </a:pPr>
            <a:endParaRPr/>
          </a:p>
          <a:p>
            <a:pPr marL="0" lvl="0" indent="0">
              <a:buNone/>
            </a:pPr>
            <a:r>
              <a:rPr b="1"/>
              <a:t>Click on ‘Integrate’</a:t>
            </a:r>
            <a:br/>
            <a:r>
              <a:t>Select the </a:t>
            </a:r>
            <a:r>
              <a:rPr b="1"/>
              <a:t>Integrate</a:t>
            </a:r>
            <a:r>
              <a:t> tab, where you’ll be able to create new pipelines. Click </a:t>
            </a:r>
            <a:r>
              <a:rPr b="1"/>
              <a:t>New Pipeline</a:t>
            </a:r>
            <a:r>
              <a:t> to start building your data flow.</a:t>
            </a:r>
          </a:p>
          <a:p>
            <a:pPr marL="0" lvl="0" indent="0">
              <a:buNone/>
            </a:pPr>
            <a:endParaRPr/>
          </a:p>
          <a:p>
            <a:pPr marL="0" lvl="0" indent="0">
              <a:buNone/>
            </a:pPr>
            <a:r>
              <a:rPr b="1"/>
              <a:t>Add data source</a:t>
            </a:r>
            <a:br/>
            <a:r>
              <a:t>Drag a source like Azure Data Lake or SQL Database into the pipeline to start the flow of data into Synapse Analytics.</a:t>
            </a:r>
          </a:p>
          <a:p>
            <a:pPr marL="0" lvl="0" indent="0">
              <a:buNone/>
            </a:pPr>
            <a:endParaRPr/>
          </a:p>
          <a:p>
            <a:pPr marL="0" lvl="0" indent="0">
              <a:buNone/>
            </a:pPr>
            <a:r>
              <a:rPr b="1"/>
              <a:t>Set up the data flow</a:t>
            </a:r>
            <a:br/>
            <a:r>
              <a:t>You can customize how data moves through the pipeline by configuring source settings and applying transformations.</a:t>
            </a:r>
          </a:p>
        </p:txBody>
      </p:sp>
      <p:sp>
        <p:nvSpPr>
          <p:cNvPr id="4" name="Slide Number Placeholder 3"/>
          <p:cNvSpPr>
            <a:spLocks noGrp="1"/>
          </p:cNvSpPr>
          <p:nvPr>
            <p:ph type="sldNum" sz="quarter" idx="10"/>
          </p:nvPr>
        </p:nvSpPr>
        <p:spPr/>
        <p:txBody>
          <a:bodyPr/>
          <a:lstStyle/>
          <a:p>
            <a:fld id="{F535A5BC-4889-41D4-A413-F8BBA21B45F4}" type="slidenum">
              <a:rPr lang="en-US"/>
              <a:t>34</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Screenshot of a real-time data stream being ingested into Azure Synapse.</a:t>
            </a:r>
          </a:p>
          <a:p>
            <a:pPr marL="0" lvl="0" indent="0">
              <a:buNone/>
            </a:pPr>
            <a:endParaRPr/>
          </a:p>
          <a:p>
            <a:pPr marL="0" lvl="0" indent="0">
              <a:buNone/>
            </a:pPr>
            <a:r>
              <a:rPr b="1"/>
              <a:t>Connect to IoT Hub</a:t>
            </a:r>
            <a:br/>
            <a:r>
              <a:t>Azure IoT Hub serves as a gateway for pulling in real-time data from connected devices. Connect your IoT Hub to the Synapse pipeline.</a:t>
            </a:r>
          </a:p>
          <a:p>
            <a:pPr marL="0" lvl="0" indent="0">
              <a:buNone/>
            </a:pPr>
            <a:endParaRPr/>
          </a:p>
          <a:p>
            <a:pPr marL="0" lvl="0" indent="0">
              <a:buNone/>
            </a:pPr>
            <a:r>
              <a:rPr b="1"/>
              <a:t>Add real-time data streams</a:t>
            </a:r>
            <a:br/>
            <a:r>
              <a:t>Set up the pipeline to ingest real-time data streams from the IoT Hub. This could include data from sensors, machines, or other IoT devices.</a:t>
            </a:r>
          </a:p>
          <a:p>
            <a:pPr marL="0" lvl="0" indent="0">
              <a:buNone/>
            </a:pPr>
            <a:endParaRPr/>
          </a:p>
          <a:p>
            <a:pPr marL="0" lvl="0" indent="0">
              <a:buNone/>
            </a:pPr>
            <a:r>
              <a:rPr b="1"/>
              <a:t>Monitor data ingestion</a:t>
            </a:r>
            <a:br/>
            <a:r>
              <a:t>Keep track of the data being ingested using the monitoring tools available in Synapse Studio. You’ll be able to view the real-time flow and ensure smooth operation.</a:t>
            </a:r>
          </a:p>
        </p:txBody>
      </p:sp>
      <p:sp>
        <p:nvSpPr>
          <p:cNvPr id="4" name="Slide Number Placeholder 3"/>
          <p:cNvSpPr>
            <a:spLocks noGrp="1"/>
          </p:cNvSpPr>
          <p:nvPr>
            <p:ph type="sldNum" sz="quarter" idx="10"/>
          </p:nvPr>
        </p:nvSpPr>
        <p:spPr/>
        <p:txBody>
          <a:bodyPr/>
          <a:lstStyle/>
          <a:p>
            <a:fld id="{F535A5BC-4889-41D4-A413-F8BBA21B45F4}" type="slidenum">
              <a:rPr lang="en-US"/>
              <a:t>35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Speaker photo and background of key achievements (timeline style).</a:t>
            </a:r>
          </a:p>
          <a:p>
            <a:pPr marL="0" lvl="0" indent="0">
              <a:buNone/>
            </a:pPr>
            <a:endParaRPr/>
          </a:p>
          <a:p>
            <a:pPr marL="0" lvl="0" indent="0">
              <a:buNone/>
            </a:pPr>
            <a:r>
              <a:rPr b="1"/>
              <a:t>Background</a:t>
            </a:r>
            <a:br/>
            <a:r>
              <a:t>Antoine has more than 15 years of experience working with cloud and AI technologies, leading large-scale projects involving Azure and AI solutions.</a:t>
            </a:r>
          </a:p>
          <a:p>
            <a:pPr marL="0" lvl="0" indent="0">
              <a:buNone/>
            </a:pPr>
            <a:endParaRPr/>
          </a:p>
          <a:p>
            <a:pPr marL="0" lvl="0" indent="0">
              <a:buNone/>
            </a:pPr>
            <a:r>
              <a:rPr b="1"/>
              <a:t>Notable Projects</a:t>
            </a:r>
            <a:br/>
            <a:r>
              <a:t>Include specific projects, highlighting contributions to scalable AI solutions and Azure implementations for high-profile clients.</a:t>
            </a:r>
          </a:p>
          <a:p>
            <a:pPr marL="0" lvl="0" indent="0">
              <a:buNone/>
            </a:pPr>
            <a:endParaRPr/>
          </a:p>
          <a:p>
            <a:pPr marL="0" lvl="0" indent="0">
              <a:buNone/>
            </a:pPr>
            <a:r>
              <a:rPr b="1"/>
              <a:t>Passion for AfroTech</a:t>
            </a:r>
            <a:br/>
            <a:r>
              <a:t>Discuss the importance of AfroTech’s mission and how your work aligns with its values. Mention why representation and diversity in tech are crucial to innovation.</a:t>
            </a:r>
          </a:p>
        </p:txBody>
      </p:sp>
      <p:sp>
        <p:nvSpPr>
          <p:cNvPr id="4" name="Slide Number Placeholder 3"/>
          <p:cNvSpPr>
            <a:spLocks noGrp="1"/>
          </p:cNvSpPr>
          <p:nvPr>
            <p:ph type="sldNum" sz="quarter" idx="10"/>
          </p:nvPr>
        </p:nvSpPr>
        <p:spPr/>
        <p:txBody>
          <a:bodyPr/>
          <a:lstStyle/>
          <a:p>
            <a:fld id="{F535A5BC-4889-41D4-A413-F8BBA21B45F4}" type="slidenum">
              <a:rPr lang="en-US"/>
              <a:t>4</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Flowchart outlining an AI governance framework and steps for addressing bias.</a:t>
            </a:r>
          </a:p>
          <a:p>
            <a:pPr marL="0" lvl="0" indent="0">
              <a:buNone/>
            </a:pPr>
            <a:endParaRPr/>
          </a:p>
          <a:p>
            <a:pPr marL="0" lvl="0" indent="0">
              <a:buNone/>
            </a:pPr>
            <a:r>
              <a:rPr b="1"/>
              <a:t>Addressing bias in AI models</a:t>
            </a:r>
            <a:br/>
            <a:r>
              <a:t>AI models are only as good as the data they are trained on, and biased data can lead to unfair outcomes. Regular audits and diverse datasets can help mitigate this risk.</a:t>
            </a:r>
          </a:p>
          <a:p>
            <a:pPr marL="0" lvl="0" indent="0">
              <a:buNone/>
            </a:pPr>
            <a:endParaRPr/>
          </a:p>
          <a:p>
            <a:pPr marL="0" lvl="0" indent="0">
              <a:buNone/>
            </a:pPr>
            <a:r>
              <a:rPr b="1"/>
              <a:t>Ensuring transparency and fairness</a:t>
            </a:r>
            <a:br/>
            <a:r>
              <a:t>AI decisions should be explainable to build trust. Fairness checks should be applied to avoid bias in AI outputs, ensuring ethical use.</a:t>
            </a:r>
          </a:p>
          <a:p>
            <a:pPr marL="0" lvl="0" indent="0">
              <a:buNone/>
            </a:pPr>
            <a:endParaRPr/>
          </a:p>
          <a:p>
            <a:pPr marL="0" lvl="0" indent="0">
              <a:buNone/>
            </a:pPr>
            <a:r>
              <a:rPr b="1"/>
              <a:t>Governance frameworks for AI use</a:t>
            </a:r>
            <a:br/>
            <a:r>
              <a:t>Organizations need clear governance frameworks to guide the ethical development and deployment of AI systems, ensuring compliance with laws and industry standards.</a:t>
            </a:r>
          </a:p>
        </p:txBody>
      </p:sp>
      <p:sp>
        <p:nvSpPr>
          <p:cNvPr id="4" name="Slide Number Placeholder 3"/>
          <p:cNvSpPr>
            <a:spLocks noGrp="1"/>
          </p:cNvSpPr>
          <p:nvPr>
            <p:ph type="sldNum" sz="quarter" idx="10"/>
          </p:nvPr>
        </p:nvSpPr>
        <p:spPr/>
        <p:txBody>
          <a:bodyPr/>
          <a:lstStyle/>
          <a:p>
            <a:fld id="{F535A5BC-4889-41D4-A413-F8BBA21B45F4}" type="slidenum">
              <a:rPr lang="en-US"/>
              <a:t>37</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Azure compliance certifications and security best practices (MFA, encryption).</a:t>
            </a:r>
          </a:p>
          <a:p>
            <a:pPr marL="0" lvl="0" indent="0">
              <a:buNone/>
            </a:pPr>
            <a:endParaRPr/>
          </a:p>
          <a:p>
            <a:pPr marL="0" lvl="0" indent="0">
              <a:buNone/>
            </a:pPr>
            <a:r>
              <a:rPr b="1"/>
              <a:t>Data encryption</a:t>
            </a:r>
            <a:br/>
            <a:r>
              <a:t>Encryption is essential for securing data, both at rest (when stored) and in transit (when being transferred), to prevent unauthorized access.</a:t>
            </a:r>
          </a:p>
          <a:p>
            <a:pPr marL="0" lvl="0" indent="0">
              <a:buNone/>
            </a:pPr>
            <a:endParaRPr/>
          </a:p>
          <a:p>
            <a:pPr marL="0" lvl="0" indent="0">
              <a:buNone/>
            </a:pPr>
            <a:r>
              <a:rPr b="1"/>
              <a:t>Azure’s compliance certifications</a:t>
            </a:r>
            <a:br/>
            <a:r>
              <a:t>Azure complies with many international security regulations, such as GDPR and HIPAA, ensuring that businesses using Azure meet legal data protection requirements.</a:t>
            </a:r>
          </a:p>
          <a:p>
            <a:pPr marL="0" lvl="0" indent="0">
              <a:buNone/>
            </a:pPr>
            <a:endParaRPr/>
          </a:p>
          <a:p>
            <a:pPr marL="0" lvl="0" indent="0">
              <a:buNone/>
            </a:pPr>
            <a:r>
              <a:rPr b="1"/>
              <a:t>Security best practices</a:t>
            </a:r>
            <a:br/>
            <a:r>
              <a:t>Organizations should adopt best practices such as multi-factor authentication, regular audits, and encryption to strengthen their security posture in the cloud.</a:t>
            </a:r>
          </a:p>
        </p:txBody>
      </p:sp>
      <p:sp>
        <p:nvSpPr>
          <p:cNvPr id="4" name="Slide Number Placeholder 3"/>
          <p:cNvSpPr>
            <a:spLocks noGrp="1"/>
          </p:cNvSpPr>
          <p:nvPr>
            <p:ph type="sldNum" sz="quarter" idx="10"/>
          </p:nvPr>
        </p:nvSpPr>
        <p:spPr/>
        <p:txBody>
          <a:bodyPr/>
          <a:lstStyle/>
          <a:p>
            <a:fld id="{F535A5BC-4889-41D4-A413-F8BBA21B45F4}" type="slidenum">
              <a:rPr lang="en-US"/>
              <a:t>38</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A roadmap for building a cloud-ready culture with milestones for innovation, upskilling, and overcoming resistance.</a:t>
            </a:r>
          </a:p>
          <a:p>
            <a:pPr marL="0" lvl="0" indent="0">
              <a:buNone/>
            </a:pPr>
            <a:endParaRPr/>
          </a:p>
          <a:p>
            <a:pPr marL="0" lvl="0" indent="0">
              <a:buNone/>
            </a:pPr>
            <a:r>
              <a:rPr b="1"/>
              <a:t>Fostering innovation and risk-taking</a:t>
            </a:r>
            <a:br/>
            <a:r>
              <a:t>Encouraging a culture of innovation and risk-taking will help businesses get the most out of cloud technologies. Leaders must promote experimentation.</a:t>
            </a:r>
          </a:p>
          <a:p>
            <a:pPr marL="0" lvl="0" indent="0">
              <a:buNone/>
            </a:pPr>
            <a:endParaRPr/>
          </a:p>
          <a:p>
            <a:pPr marL="0" lvl="0" indent="0">
              <a:buNone/>
            </a:pPr>
            <a:r>
              <a:rPr b="1"/>
              <a:t>Upskilling the workforce</a:t>
            </a:r>
            <a:br/>
            <a:r>
              <a:t>Providing training and resources will ensure that employees can effectively use AI and cloud technologies, helping businesses remain competitive.</a:t>
            </a:r>
          </a:p>
          <a:p>
            <a:pPr marL="0" lvl="0" indent="0">
              <a:buNone/>
            </a:pPr>
            <a:endParaRPr/>
          </a:p>
          <a:p>
            <a:pPr marL="0" lvl="0" indent="0">
              <a:buNone/>
            </a:pPr>
            <a:r>
              <a:rPr b="1"/>
              <a:t>Overcoming resistance to change</a:t>
            </a:r>
            <a:br/>
            <a:r>
              <a:t>Many employees may be hesitant to adopt new technologies. It is important to communicate the benefits clearly and provide support to help them adapt.</a:t>
            </a:r>
          </a:p>
        </p:txBody>
      </p:sp>
      <p:sp>
        <p:nvSpPr>
          <p:cNvPr id="4" name="Slide Number Placeholder 3"/>
          <p:cNvSpPr>
            <a:spLocks noGrp="1"/>
          </p:cNvSpPr>
          <p:nvPr>
            <p:ph type="sldNum" sz="quarter" idx="10"/>
          </p:nvPr>
        </p:nvSpPr>
        <p:spPr/>
        <p:txBody>
          <a:bodyPr/>
          <a:lstStyle/>
          <a:p>
            <a:fld id="{F535A5BC-4889-41D4-A413-F8BBA21B45F4}" type="slidenum">
              <a:rPr lang="en-US"/>
              <a:t>39</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Simple recap slide with bullet points summarizing the key topics discussed.</a:t>
            </a:r>
          </a:p>
          <a:p>
            <a:pPr marL="0" lvl="0" indent="0">
              <a:buNone/>
            </a:pPr>
            <a:endParaRPr/>
          </a:p>
          <a:p>
            <a:pPr marL="0" lvl="0" indent="0">
              <a:buNone/>
            </a:pPr>
            <a:r>
              <a:rPr b="1"/>
              <a:t>Cloud computing and AI</a:t>
            </a:r>
            <a:br/>
            <a:r>
              <a:t>We covered the fundamentals of cloud computing, Azure, and Generative AI and discussed how they are becoming essential tools for modern businesses.</a:t>
            </a:r>
          </a:p>
          <a:p>
            <a:pPr marL="0" lvl="0" indent="0">
              <a:buNone/>
            </a:pPr>
            <a:endParaRPr/>
          </a:p>
          <a:p>
            <a:pPr marL="0" lvl="0" indent="0">
              <a:buNone/>
            </a:pPr>
            <a:r>
              <a:rPr b="1"/>
              <a:t>Real-world applications</a:t>
            </a:r>
            <a:br/>
            <a:r>
              <a:t>We explored real-world applications of AI and cloud technologies, including personalized marketing, customer service enhancements, and product design optimization.</a:t>
            </a:r>
          </a:p>
          <a:p>
            <a:pPr marL="0" lvl="0" indent="0">
              <a:buNone/>
            </a:pPr>
            <a:endParaRPr/>
          </a:p>
          <a:p>
            <a:pPr marL="0" lvl="0" indent="0">
              <a:buNone/>
            </a:pPr>
            <a:r>
              <a:rPr b="1"/>
              <a:t>Demos</a:t>
            </a:r>
            <a:br/>
            <a:r>
              <a:t>We walked through practical demos of Azure AutoML and Azure Synapse for business analytics, showcasing their real-time capabilities.</a:t>
            </a:r>
          </a:p>
        </p:txBody>
      </p:sp>
      <p:sp>
        <p:nvSpPr>
          <p:cNvPr id="4" name="Slide Number Placeholder 3"/>
          <p:cNvSpPr>
            <a:spLocks noGrp="1"/>
          </p:cNvSpPr>
          <p:nvPr>
            <p:ph type="sldNum" sz="quarter" idx="10"/>
          </p:nvPr>
        </p:nvSpPr>
        <p:spPr/>
        <p:txBody>
          <a:bodyPr/>
          <a:lstStyle/>
          <a:p>
            <a:fld id="{F535A5BC-4889-41D4-A413-F8BBA21B45F4}" type="slidenum">
              <a:rPr lang="en-US"/>
              <a:t>41</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QR code linking to Azure’s resources page or a relevant Azure trial/demo link.</a:t>
            </a:r>
          </a:p>
          <a:p>
            <a:pPr marL="0" lvl="0" indent="0">
              <a:buNone/>
            </a:pPr>
            <a:endParaRPr/>
          </a:p>
          <a:p>
            <a:pPr marL="0" lvl="0" indent="0">
              <a:buNone/>
            </a:pPr>
            <a:r>
              <a:rPr b="1"/>
              <a:t>Leverage Azure’s AI tools</a:t>
            </a:r>
            <a:br/>
            <a:r>
              <a:t>Encourage the audience to take their first steps into using Azure’s AI tools, such as AutoML and Cognitive Services, for automating tasks and enhancing their business capabilities.</a:t>
            </a:r>
          </a:p>
          <a:p>
            <a:pPr marL="0" lvl="0" indent="0">
              <a:buNone/>
            </a:pPr>
            <a:endParaRPr/>
          </a:p>
          <a:p>
            <a:pPr marL="0" lvl="0" indent="0">
              <a:buNone/>
            </a:pPr>
            <a:r>
              <a:rPr b="1"/>
              <a:t>Explore Azure’s resources</a:t>
            </a:r>
            <a:br/>
            <a:r>
              <a:t>Point the audience to Azure’s documentation, training resources, and free trial options to get started with cloud and AI tools.</a:t>
            </a:r>
          </a:p>
          <a:p>
            <a:pPr marL="0" lvl="0" indent="0">
              <a:buNone/>
            </a:pPr>
            <a:endParaRPr/>
          </a:p>
          <a:p>
            <a:pPr marL="0" lvl="0" indent="0">
              <a:buNone/>
            </a:pPr>
            <a:r>
              <a:rPr b="1"/>
              <a:t>Integrate AI into your business</a:t>
            </a:r>
            <a:br/>
            <a:r>
              <a:t>Explain how AI adoption can drive innovation, reduce costs, and improve operational efficiency in their organizations.</a:t>
            </a:r>
          </a:p>
        </p:txBody>
      </p:sp>
      <p:sp>
        <p:nvSpPr>
          <p:cNvPr id="4" name="Slide Number Placeholder 3"/>
          <p:cNvSpPr>
            <a:spLocks noGrp="1"/>
          </p:cNvSpPr>
          <p:nvPr>
            <p:ph type="sldNum" sz="quarter" idx="10"/>
          </p:nvPr>
        </p:nvSpPr>
        <p:spPr/>
        <p:txBody>
          <a:bodyPr/>
          <a:lstStyle/>
          <a:p>
            <a:fld id="{F535A5BC-4889-41D4-A413-F8BBA21B45F4}" type="slidenum">
              <a:rPr lang="en-US"/>
              <a:t>42</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Simple slide with a “Q&amp;A” title, inviting the audience to ask questions.</a:t>
            </a:r>
          </a:p>
          <a:p>
            <a:pPr marL="0" lvl="0" indent="0">
              <a:buNone/>
            </a:pPr>
            <a:endParaRPr/>
          </a:p>
          <a:p>
            <a:pPr marL="0" lvl="0" indent="0">
              <a:buNone/>
            </a:pPr>
            <a:r>
              <a:rPr b="1"/>
              <a:t>Open for questions</a:t>
            </a:r>
            <a:br/>
            <a:r>
              <a:t>Open the floor for any questions from the audience about the session’s topics, including cloud computing, AI, or the demos.</a:t>
            </a:r>
          </a:p>
          <a:p>
            <a:pPr marL="0" lvl="0" indent="0">
              <a:buNone/>
            </a:pPr>
            <a:endParaRPr/>
          </a:p>
          <a:p>
            <a:pPr marL="0" lvl="0" indent="0">
              <a:buNone/>
            </a:pPr>
            <a:r>
              <a:rPr b="1"/>
              <a:t>Clarify key points</a:t>
            </a:r>
            <a:br/>
            <a:r>
              <a:t>Take the time to provide further explanations or answer specific questions on Azure’s tools or business applications of AI.</a:t>
            </a:r>
          </a:p>
        </p:txBody>
      </p:sp>
      <p:sp>
        <p:nvSpPr>
          <p:cNvPr id="4" name="Slide Number Placeholder 3"/>
          <p:cNvSpPr>
            <a:spLocks noGrp="1"/>
          </p:cNvSpPr>
          <p:nvPr>
            <p:ph type="sldNum" sz="quarter" idx="10"/>
          </p:nvPr>
        </p:nvSpPr>
        <p:spPr/>
        <p:txBody>
          <a:bodyPr/>
          <a:lstStyle/>
          <a:p>
            <a:fld id="{F535A5BC-4889-41D4-A413-F8BBA21B45F4}" type="slidenum">
              <a:rPr lang="en-US"/>
              <a:t>43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577">
              <a:lnSpc>
                <a:spcPct val="90000"/>
              </a:lnSpc>
              <a:spcAft>
                <a:spcPts val="352"/>
              </a:spcAft>
              <a:defRPr/>
            </a:pPr>
            <a:r>
              <a:rPr lang="en-US" sz="900" dirty="0">
                <a:latin typeface="Segoe UI Light" pitchFamily="34" charset="0"/>
              </a:rPr>
              <a:t>https://docs.microsoft.com/learn/modules/describe-cloud-compute/3-what-cloud-compute</a:t>
            </a:r>
          </a:p>
          <a:p>
            <a:pPr defTabSz="966577">
              <a:lnSpc>
                <a:spcPct val="90000"/>
              </a:lnSpc>
              <a:spcAft>
                <a:spcPts val="352"/>
              </a:spcAft>
              <a:defRPr/>
            </a:pPr>
            <a:endParaRPr lang="en-US" dirty="0">
              <a:latin typeface="+mn-lt"/>
            </a:endParaRPr>
          </a:p>
          <a:p>
            <a:r>
              <a:rPr lang="en-US" dirty="0">
                <a:latin typeface="+mn-lt"/>
              </a:rPr>
              <a:t>Cloud Computing is:</a:t>
            </a:r>
          </a:p>
          <a:p>
            <a:pPr marL="362480" indent="-362480">
              <a:buFont typeface="Arial" panose="020B0604020202020204" pitchFamily="34" charset="0"/>
              <a:buChar char="•"/>
            </a:pPr>
            <a:r>
              <a:rPr lang="en-US" dirty="0">
                <a:latin typeface="+mn-lt"/>
              </a:rPr>
              <a:t>A model for enabling on-demand access to a shared pool of configurable computing resources – </a:t>
            </a:r>
            <a:r>
              <a:rPr lang="en-US" sz="800" dirty="0">
                <a:solidFill>
                  <a:schemeClr val="accent4"/>
                </a:solidFill>
              </a:rPr>
              <a:t>servers, network, storage, applications, and services</a:t>
            </a:r>
          </a:p>
          <a:p>
            <a:pPr marL="362480" indent="-362480">
              <a:buFont typeface="Arial" panose="020B0604020202020204" pitchFamily="34" charset="0"/>
              <a:buChar char="•"/>
            </a:pPr>
            <a:r>
              <a:rPr lang="en-US" dirty="0">
                <a:latin typeface="+mn-lt"/>
              </a:rPr>
              <a:t>Ubiquitous, convenient, on-demand network access</a:t>
            </a:r>
          </a:p>
          <a:p>
            <a:pPr marL="362480" indent="-362480">
              <a:buFont typeface="Arial" panose="020B0604020202020204" pitchFamily="34" charset="0"/>
              <a:buChar char="•"/>
            </a:pPr>
            <a:r>
              <a:rPr lang="en-US" dirty="0">
                <a:latin typeface="+mn-lt"/>
              </a:rPr>
              <a:t>Rapidly provisioned and released with minimal management effort or service provider interaction</a:t>
            </a:r>
          </a:p>
          <a:p>
            <a:pPr defTabSz="966577">
              <a:lnSpc>
                <a:spcPct val="90000"/>
              </a:lnSpc>
              <a:spcAft>
                <a:spcPts val="352"/>
              </a:spcAft>
              <a:defRPr/>
            </a:pPr>
            <a:endParaRPr lang="en-US" sz="900" dirty="0">
              <a:latin typeface="Segoe UI Light" pitchFamily="34" charset="0"/>
            </a:endParaRPr>
          </a:p>
          <a:p>
            <a:pPr defTabSz="966577">
              <a:lnSpc>
                <a:spcPct val="90000"/>
              </a:lnSpc>
              <a:spcAft>
                <a:spcPts val="352"/>
              </a:spcAft>
              <a:defRPr/>
            </a:pPr>
            <a:r>
              <a:rPr lang="en-US" sz="900" dirty="0">
                <a:latin typeface="Segoe UI Light" pitchFamily="34" charset="0"/>
              </a:rPr>
              <a:t>Definitions found at:</a:t>
            </a:r>
          </a:p>
          <a:p>
            <a:pPr defTabSz="966577">
              <a:lnSpc>
                <a:spcPct val="90000"/>
              </a:lnSpc>
              <a:spcAft>
                <a:spcPts val="352"/>
              </a:spcAft>
              <a:defRPr/>
            </a:pPr>
            <a:r>
              <a:rPr lang="en-US" dirty="0">
                <a:hlinkClick r:id="rId3"/>
              </a:rPr>
              <a:t>NIST definition - https://csrc.nist.gov/publications/detail/sp/800-145/final</a:t>
            </a:r>
            <a:endParaRPr lang="en-US" dirty="0"/>
          </a:p>
          <a:p>
            <a:pPr defTabSz="966577">
              <a:lnSpc>
                <a:spcPct val="90000"/>
              </a:lnSpc>
              <a:spcAft>
                <a:spcPts val="352"/>
              </a:spcAft>
              <a:defRPr/>
            </a:pPr>
            <a:endParaRPr lang="en-US" sz="900" dirty="0">
              <a:latin typeface="Segoe UI Light" pitchFamily="34" charset="0"/>
            </a:endParaRPr>
          </a:p>
        </p:txBody>
      </p:sp>
      <p:sp>
        <p:nvSpPr>
          <p:cNvPr id="4" name="Header Placeholder 3"/>
          <p:cNvSpPr>
            <a:spLocks noGrp="1"/>
          </p:cNvSpPr>
          <p:nvPr>
            <p:ph type="hdr" sz="quarter"/>
          </p:nvPr>
        </p:nvSpPr>
        <p:spPr/>
        <p:txBody>
          <a:bodyPr/>
          <a:lstStyle/>
          <a:p>
            <a:pPr defTabSz="966577">
              <a:defRPr/>
            </a:pPr>
            <a:endParaRPr lang="en-US" dirty="0">
              <a:solidFill>
                <a:prstClr val="black"/>
              </a:solidFill>
              <a:latin typeface="Segoe UI" pitchFamily="34" charset="0"/>
            </a:endParaRPr>
          </a:p>
        </p:txBody>
      </p:sp>
      <p:sp>
        <p:nvSpPr>
          <p:cNvPr id="5" name="Footer Placeholder 4"/>
          <p:cNvSpPr>
            <a:spLocks noGrp="1"/>
          </p:cNvSpPr>
          <p:nvPr>
            <p:ph type="ftr" sz="quarter" idx="4"/>
          </p:nvPr>
        </p:nvSpPr>
        <p:spPr/>
        <p:txBody>
          <a:bodyPr/>
          <a:lstStyle/>
          <a:p>
            <a:pPr marL="604133" defTabSz="966294" eaLnBrk="0" hangingPunct="0">
              <a:defRPr/>
            </a:pP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defTabSz="966577">
              <a:defRPr/>
            </a:pPr>
            <a:fld id="{386CE63F-9E7F-4C04-9D0D-FCA25A8E9E86}" type="datetime8">
              <a:rPr lang="en-US">
                <a:solidFill>
                  <a:prstClr val="black"/>
                </a:solidFill>
                <a:latin typeface="Segoe UI" pitchFamily="34" charset="0"/>
              </a:rPr>
              <a:pPr defTabSz="966577">
                <a:defRPr/>
              </a:pPr>
              <a:t>10/22/2024 5:21 PM</a:t>
            </a:fld>
            <a:endParaRPr lang="en-US" dirty="0">
              <a:solidFill>
                <a:prstClr val="black"/>
              </a:solidFill>
              <a:latin typeface="Segoe UI" pitchFamily="34" charset="0"/>
            </a:endParaRPr>
          </a:p>
        </p:txBody>
      </p:sp>
      <p:sp>
        <p:nvSpPr>
          <p:cNvPr id="7" name="Slide Number Placeholder 6"/>
          <p:cNvSpPr>
            <a:spLocks noGrp="1"/>
          </p:cNvSpPr>
          <p:nvPr>
            <p:ph type="sldNum" sz="quarter" idx="5"/>
          </p:nvPr>
        </p:nvSpPr>
        <p:spPr/>
        <p:txBody>
          <a:bodyPr/>
          <a:lstStyle/>
          <a:p>
            <a:pPr defTabSz="966577">
              <a:defRPr/>
            </a:pPr>
            <a:fld id="{B4008EB6-D09E-4580-8CD6-DDB14511944F}" type="slidenum">
              <a:rPr lang="en-US">
                <a:solidFill>
                  <a:prstClr val="black"/>
                </a:solidFill>
                <a:latin typeface="Segoe UI" pitchFamily="34" charset="0"/>
              </a:rPr>
              <a:pPr defTabSz="966577">
                <a:defRPr/>
              </a:pPr>
              <a:t>6</a:t>
            </a:fld>
            <a:endParaRPr lang="en-US" dirty="0">
              <a:solidFill>
                <a:prstClr val="black"/>
              </a:solidFill>
              <a:latin typeface="Segoe UI" pitchFamily="34" charset="0"/>
            </a:endParaRPr>
          </a:p>
        </p:txBody>
      </p:sp>
    </p:spTree>
    <p:extLst>
      <p:ext uri="{BB962C8B-B14F-4D97-AF65-F5344CB8AC3E}">
        <p14:creationId xmlns:p14="http://schemas.microsoft.com/office/powerpoint/2010/main" val="2796014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Diagram showing the key components of cloud computing.</a:t>
            </a:r>
          </a:p>
          <a:p>
            <a:pPr marL="0" lvl="0" indent="0">
              <a:buNone/>
            </a:pPr>
            <a:endParaRPr/>
          </a:p>
          <a:p>
            <a:pPr marL="0" lvl="0" indent="0">
              <a:buNone/>
            </a:pPr>
            <a:r>
              <a:rPr b="1"/>
              <a:t>Defining cloud computing</a:t>
            </a:r>
            <a:br/>
            <a:r>
              <a:t>Cloud computing allows users to access servers, storage, and applications over the internet, instead of maintaining physical hardware.</a:t>
            </a:r>
          </a:p>
          <a:p>
            <a:pPr marL="0" lvl="0" indent="0">
              <a:buNone/>
            </a:pPr>
            <a:endParaRPr/>
          </a:p>
          <a:p>
            <a:pPr marL="0" lvl="0" indent="0">
              <a:buNone/>
            </a:pPr>
            <a:r>
              <a:rPr b="1"/>
              <a:t>Benefits of cloud technology</a:t>
            </a:r>
            <a:br/>
            <a:r>
              <a:t>The cloud provides businesses with cost-effective and scalable solutions, allowing them to increase or decrease resources as needed, while also benefiting from the security and innovation of cloud providers.</a:t>
            </a:r>
          </a:p>
          <a:p>
            <a:pPr marL="0" lvl="0" indent="0">
              <a:buNone/>
            </a:pPr>
            <a:endParaRPr/>
          </a:p>
          <a:p>
            <a:pPr marL="0" lvl="0" indent="0">
              <a:buNone/>
            </a:pPr>
            <a:r>
              <a:rPr b="1"/>
              <a:t>Key components</a:t>
            </a:r>
            <a:br/>
            <a:r>
              <a:t>Cloud infrastructure consists of three main components: Compute (processing power), Storage (data storage), and Networking (connectivity between resources).</a:t>
            </a:r>
          </a:p>
        </p:txBody>
      </p:sp>
      <p:sp>
        <p:nvSpPr>
          <p:cNvPr id="4" name="Slide Number Placeholder 3"/>
          <p:cNvSpPr>
            <a:spLocks noGrp="1"/>
          </p:cNvSpPr>
          <p:nvPr>
            <p:ph type="sldNum" sz="quarter" idx="10"/>
          </p:nvPr>
        </p:nvSpPr>
        <p:spPr/>
        <p:txBody>
          <a:bodyPr/>
          <a:lstStyle/>
          <a:p>
            <a:fld id="{F535A5BC-4889-41D4-A413-F8BBA21B45F4}" type="slidenum">
              <a:rPr lang="en-US"/>
              <a:t>7</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Visual</a:t>
            </a:r>
            <a:r>
              <a:t>: Venn diagram comparing public, private, and hybrid cloud models.</a:t>
            </a:r>
          </a:p>
          <a:p>
            <a:pPr marL="0" lvl="0" indent="0">
              <a:buNone/>
            </a:pPr>
            <a:endParaRPr/>
          </a:p>
          <a:p>
            <a:pPr marL="0" lvl="0" indent="0">
              <a:buNone/>
            </a:pPr>
            <a:r>
              <a:rPr b="1"/>
              <a:t>Public Cloud</a:t>
            </a:r>
            <a:br/>
            <a:r>
              <a:t>Public cloud infrastructure is managed by cloud service providers, and customers access resources over the internet.</a:t>
            </a:r>
          </a:p>
          <a:p>
            <a:pPr marL="0" lvl="0" indent="0">
              <a:buNone/>
            </a:pPr>
            <a:endParaRPr/>
          </a:p>
          <a:p>
            <a:pPr marL="0" lvl="0" indent="0">
              <a:buNone/>
            </a:pPr>
            <a:r>
              <a:rPr b="1"/>
              <a:t>Private Cloud</a:t>
            </a:r>
            <a:br/>
            <a:r>
              <a:t>In private clouds, an organization owns and operates its own infrastructure, which allows for greater security and customization.</a:t>
            </a:r>
          </a:p>
          <a:p>
            <a:pPr marL="0" lvl="0" indent="0">
              <a:buNone/>
            </a:pPr>
            <a:endParaRPr/>
          </a:p>
          <a:p>
            <a:pPr marL="0" lvl="0" indent="0">
              <a:buNone/>
            </a:pPr>
            <a:r>
              <a:rPr b="1"/>
              <a:t>Hybrid Cloud</a:t>
            </a:r>
            <a:br/>
            <a:r>
              <a:t>A hybrid cloud approach allows businesses to use both on-premises infrastructure and public cloud services to meet specific business requirements.</a:t>
            </a:r>
          </a:p>
        </p:txBody>
      </p:sp>
      <p:sp>
        <p:nvSpPr>
          <p:cNvPr id="4" name="Slide Number Placeholder 3"/>
          <p:cNvSpPr>
            <a:spLocks noGrp="1"/>
          </p:cNvSpPr>
          <p:nvPr>
            <p:ph type="sldNum" sz="quarter" idx="10"/>
          </p:nvPr>
        </p:nvSpPr>
        <p:spPr/>
        <p:txBody>
          <a:bodyPr/>
          <a:lstStyle/>
          <a:p>
            <a:fld id="{F535A5BC-4889-41D4-A413-F8BBA21B45F4}" type="slidenum">
              <a:rPr lang="en-US"/>
              <a:t>8</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577">
              <a:lnSpc>
                <a:spcPct val="90000"/>
              </a:lnSpc>
              <a:spcAft>
                <a:spcPts val="352"/>
              </a:spcAft>
              <a:defRPr/>
            </a:pPr>
            <a:r>
              <a:rPr lang="en-IE" sz="3000" dirty="0">
                <a:latin typeface="Segoe UI Light" pitchFamily="34" charset="0"/>
              </a:rPr>
              <a:t>https://docs.microsoft.com/learn/modules/describe-cloud-compute/5-define-cloud-models</a:t>
            </a:r>
          </a:p>
          <a:p>
            <a:pPr defTabSz="966577">
              <a:lnSpc>
                <a:spcPct val="90000"/>
              </a:lnSpc>
              <a:spcAft>
                <a:spcPts val="352"/>
              </a:spcAft>
              <a:defRPr/>
            </a:pPr>
            <a:endParaRPr lang="en-US" sz="3000" dirty="0"/>
          </a:p>
          <a:p>
            <a:pPr marL="483306" indent="-483306">
              <a:buFont typeface="Arial" panose="020B0604020202020204" pitchFamily="34" charset="0"/>
              <a:buChar char="•"/>
            </a:pPr>
            <a:r>
              <a:rPr lang="en-US" sz="3000" dirty="0"/>
              <a:t>Owned and operated by the organization that uses cloud resources. </a:t>
            </a:r>
          </a:p>
          <a:p>
            <a:pPr marL="483306" indent="-483306">
              <a:buFont typeface="Arial" panose="020B0604020202020204" pitchFamily="34" charset="0"/>
              <a:buChar char="•"/>
            </a:pPr>
            <a:r>
              <a:rPr lang="en-US" sz="3000" dirty="0"/>
              <a:t>Organizations create a cloud environment in their datacenter.</a:t>
            </a:r>
          </a:p>
          <a:p>
            <a:pPr marL="483306" indent="-483306">
              <a:buFont typeface="Arial" panose="020B0604020202020204" pitchFamily="34" charset="0"/>
              <a:buChar char="•"/>
            </a:pPr>
            <a:r>
              <a:rPr lang="en-US" sz="3000" dirty="0"/>
              <a:t>Self-service access to compute resources provided to users within the organization. </a:t>
            </a:r>
          </a:p>
          <a:p>
            <a:pPr marL="483306" indent="-483306">
              <a:buFont typeface="Arial" panose="020B0604020202020204" pitchFamily="34" charset="0"/>
              <a:buChar char="•"/>
            </a:pPr>
            <a:r>
              <a:rPr lang="en-US" sz="3000" dirty="0"/>
              <a:t>Organization is responsible for operating the services they provide.</a:t>
            </a:r>
          </a:p>
          <a:p>
            <a:endParaRPr lang="en-IE" sz="1000" dirty="0">
              <a:latin typeface="Segoe UI Light" pitchFamily="34" charset="0"/>
            </a:endParaRPr>
          </a:p>
        </p:txBody>
      </p:sp>
      <p:sp>
        <p:nvSpPr>
          <p:cNvPr id="4" name="Header Placeholder 3"/>
          <p:cNvSpPr>
            <a:spLocks noGrp="1"/>
          </p:cNvSpPr>
          <p:nvPr>
            <p:ph type="hdr" sz="quarter" idx="10"/>
          </p:nvPr>
        </p:nvSpPr>
        <p:spPr/>
        <p:txBody>
          <a:bodyPr/>
          <a:lstStyle/>
          <a:p>
            <a:pPr defTabSz="966577">
              <a:defRPr/>
            </a:pPr>
            <a:endParaRPr lang="en-US" dirty="0">
              <a:solidFill>
                <a:prstClr val="black"/>
              </a:solidFill>
              <a:latin typeface="Segoe UI" pitchFamily="34" charset="0"/>
            </a:endParaRPr>
          </a:p>
        </p:txBody>
      </p:sp>
      <p:sp>
        <p:nvSpPr>
          <p:cNvPr id="5" name="Footer Placeholder 4"/>
          <p:cNvSpPr>
            <a:spLocks noGrp="1"/>
          </p:cNvSpPr>
          <p:nvPr>
            <p:ph type="ftr" sz="quarter" idx="11"/>
          </p:nvPr>
        </p:nvSpPr>
        <p:spPr/>
        <p:txBody>
          <a:bodyPr/>
          <a:lstStyle/>
          <a:p>
            <a:pPr marL="604133" defTabSz="966294" eaLnBrk="0" hangingPunct="0">
              <a:defRPr/>
            </a:pP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66577">
              <a:defRPr/>
            </a:pPr>
            <a:fld id="{9427A7F7-BB1E-479D-AFAA-B52F4D0C99F2}" type="datetime8">
              <a:rPr lang="en-US">
                <a:solidFill>
                  <a:prstClr val="black"/>
                </a:solidFill>
                <a:latin typeface="Segoe UI" pitchFamily="34" charset="0"/>
              </a:rPr>
              <a:pPr defTabSz="966577">
                <a:defRPr/>
              </a:pPr>
              <a:t>10/22/2024 5:22 PM</a:t>
            </a:fld>
            <a:endParaRPr lang="en-US" dirty="0">
              <a:solidFill>
                <a:prstClr val="black"/>
              </a:solidFill>
              <a:latin typeface="Segoe UI" pitchFamily="34" charset="0"/>
            </a:endParaRPr>
          </a:p>
        </p:txBody>
      </p:sp>
      <p:sp>
        <p:nvSpPr>
          <p:cNvPr id="7" name="Slide Number Placeholder 6"/>
          <p:cNvSpPr>
            <a:spLocks noGrp="1"/>
          </p:cNvSpPr>
          <p:nvPr>
            <p:ph type="sldNum" sz="quarter" idx="13"/>
          </p:nvPr>
        </p:nvSpPr>
        <p:spPr/>
        <p:txBody>
          <a:bodyPr/>
          <a:lstStyle/>
          <a:p>
            <a:pPr defTabSz="966577">
              <a:defRPr/>
            </a:pPr>
            <a:fld id="{B4008EB6-D09E-4580-8CD6-DDB14511944F}" type="slidenum">
              <a:rPr lang="en-US">
                <a:solidFill>
                  <a:prstClr val="black"/>
                </a:solidFill>
                <a:latin typeface="Segoe UI" pitchFamily="34" charset="0"/>
              </a:rPr>
              <a:pPr defTabSz="966577">
                <a:defRPr/>
              </a:pPr>
              <a:t>9</a:t>
            </a:fld>
            <a:endParaRPr lang="en-US" dirty="0">
              <a:solidFill>
                <a:prstClr val="black"/>
              </a:solidFill>
              <a:latin typeface="Segoe UI" pitchFamily="34" charset="0"/>
            </a:endParaRPr>
          </a:p>
        </p:txBody>
      </p:sp>
    </p:spTree>
    <p:extLst>
      <p:ext uri="{BB962C8B-B14F-4D97-AF65-F5344CB8AC3E}">
        <p14:creationId xmlns:p14="http://schemas.microsoft.com/office/powerpoint/2010/main" val="2238523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577">
              <a:lnSpc>
                <a:spcPct val="90000"/>
              </a:lnSpc>
              <a:spcAft>
                <a:spcPts val="352"/>
              </a:spcAft>
              <a:defRPr/>
            </a:pPr>
            <a:r>
              <a:rPr lang="en-IE" sz="1000" dirty="0">
                <a:latin typeface="Segoe UI Light" pitchFamily="34" charset="0"/>
              </a:rPr>
              <a:t>https://docs.microsoft.com/learn/modules/describe-cloud-compute/5-define-cloud-models</a:t>
            </a:r>
          </a:p>
          <a:p>
            <a:pPr defTabSz="966577">
              <a:lnSpc>
                <a:spcPct val="90000"/>
              </a:lnSpc>
              <a:spcAft>
                <a:spcPts val="352"/>
              </a:spcAft>
              <a:defRPr/>
            </a:pPr>
            <a:endParaRPr lang="en-IE" sz="1000" dirty="0">
              <a:latin typeface="Segoe UI Light" pitchFamily="34" charset="0"/>
            </a:endParaRPr>
          </a:p>
          <a:p>
            <a:endParaRPr lang="en-US" sz="1000" dirty="0">
              <a:latin typeface="Segoe UI Light" pitchFamily="34" charset="0"/>
            </a:endParaRPr>
          </a:p>
          <a:p>
            <a:r>
              <a:rPr lang="en-US" sz="1000" dirty="0">
                <a:latin typeface="Segoe UI Light" pitchFamily="34" charset="0"/>
              </a:rPr>
              <a:t>What are public, private, and hybrid clouds? - https://azure.microsoft.com/en-us/overview/what-are-private-public-hybrid-clouds/</a:t>
            </a:r>
          </a:p>
          <a:p>
            <a:endParaRPr lang="en-US" sz="1000" dirty="0">
              <a:latin typeface="Segoe UI Light" pitchFamily="34" charset="0"/>
            </a:endParaRPr>
          </a:p>
          <a:p>
            <a:endParaRPr lang="en-US" sz="1000" dirty="0">
              <a:latin typeface="Segoe UI Light" pitchFamily="34" charset="0"/>
            </a:endParaRPr>
          </a:p>
          <a:p>
            <a:endParaRPr lang="en-IE" sz="1000" dirty="0">
              <a:latin typeface="Segoe UI Light" pitchFamily="34" charset="0"/>
            </a:endParaRPr>
          </a:p>
        </p:txBody>
      </p:sp>
      <p:sp>
        <p:nvSpPr>
          <p:cNvPr id="4" name="Header Placeholder 3"/>
          <p:cNvSpPr>
            <a:spLocks noGrp="1"/>
          </p:cNvSpPr>
          <p:nvPr>
            <p:ph type="hdr" sz="quarter" idx="10"/>
          </p:nvPr>
        </p:nvSpPr>
        <p:spPr/>
        <p:txBody>
          <a:bodyPr/>
          <a:lstStyle/>
          <a:p>
            <a:pPr defTabSz="966577">
              <a:defRPr/>
            </a:pPr>
            <a:endParaRPr lang="en-US" dirty="0">
              <a:solidFill>
                <a:prstClr val="black"/>
              </a:solidFill>
              <a:latin typeface="Segoe UI" pitchFamily="34" charset="0"/>
            </a:endParaRPr>
          </a:p>
        </p:txBody>
      </p:sp>
      <p:sp>
        <p:nvSpPr>
          <p:cNvPr id="5" name="Footer Placeholder 4"/>
          <p:cNvSpPr>
            <a:spLocks noGrp="1"/>
          </p:cNvSpPr>
          <p:nvPr>
            <p:ph type="ftr" sz="quarter" idx="11"/>
          </p:nvPr>
        </p:nvSpPr>
        <p:spPr/>
        <p:txBody>
          <a:bodyPr/>
          <a:lstStyle/>
          <a:p>
            <a:pPr marL="604133" defTabSz="966294" eaLnBrk="0" hangingPunct="0">
              <a:defRPr/>
            </a:pP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66577">
              <a:defRPr/>
            </a:pPr>
            <a:fld id="{9427A7F7-BB1E-479D-AFAA-B52F4D0C99F2}" type="datetime8">
              <a:rPr lang="en-US">
                <a:solidFill>
                  <a:prstClr val="black"/>
                </a:solidFill>
                <a:latin typeface="Segoe UI" pitchFamily="34" charset="0"/>
              </a:rPr>
              <a:pPr defTabSz="966577">
                <a:defRPr/>
              </a:pPr>
              <a:t>10/22/2024 5:22 PM</a:t>
            </a:fld>
            <a:endParaRPr lang="en-US" dirty="0">
              <a:solidFill>
                <a:prstClr val="black"/>
              </a:solidFill>
              <a:latin typeface="Segoe UI" pitchFamily="34" charset="0"/>
            </a:endParaRPr>
          </a:p>
        </p:txBody>
      </p:sp>
      <p:sp>
        <p:nvSpPr>
          <p:cNvPr id="7" name="Slide Number Placeholder 6"/>
          <p:cNvSpPr>
            <a:spLocks noGrp="1"/>
          </p:cNvSpPr>
          <p:nvPr>
            <p:ph type="sldNum" sz="quarter" idx="13"/>
          </p:nvPr>
        </p:nvSpPr>
        <p:spPr/>
        <p:txBody>
          <a:bodyPr/>
          <a:lstStyle/>
          <a:p>
            <a:pPr defTabSz="966577">
              <a:defRPr/>
            </a:pPr>
            <a:fld id="{B4008EB6-D09E-4580-8CD6-DDB14511944F}" type="slidenum">
              <a:rPr lang="en-US">
                <a:solidFill>
                  <a:prstClr val="black"/>
                </a:solidFill>
                <a:latin typeface="Segoe UI" pitchFamily="34" charset="0"/>
              </a:rPr>
              <a:pPr defTabSz="966577">
                <a:defRPr/>
              </a:pPr>
              <a:t>10</a:t>
            </a:fld>
            <a:endParaRPr lang="en-US" dirty="0">
              <a:solidFill>
                <a:prstClr val="black"/>
              </a:solidFill>
              <a:latin typeface="Segoe UI" pitchFamily="34" charset="0"/>
            </a:endParaRPr>
          </a:p>
        </p:txBody>
      </p:sp>
    </p:spTree>
    <p:extLst>
      <p:ext uri="{BB962C8B-B14F-4D97-AF65-F5344CB8AC3E}">
        <p14:creationId xmlns:p14="http://schemas.microsoft.com/office/powerpoint/2010/main" val="372472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577">
              <a:lnSpc>
                <a:spcPct val="90000"/>
              </a:lnSpc>
              <a:spcAft>
                <a:spcPts val="352"/>
              </a:spcAft>
              <a:defRPr/>
            </a:pPr>
            <a:r>
              <a:rPr lang="en-IE" sz="1000" dirty="0">
                <a:latin typeface="Segoe UI Light" pitchFamily="34" charset="0"/>
              </a:rPr>
              <a:t>https://docs.microsoft.com/learn/modules/describe-cloud-compute/5-define-cloud-models</a:t>
            </a:r>
          </a:p>
          <a:p>
            <a:pPr defTabSz="966577">
              <a:lnSpc>
                <a:spcPct val="90000"/>
              </a:lnSpc>
              <a:spcAft>
                <a:spcPts val="352"/>
              </a:spcAft>
              <a:defRPr/>
            </a:pPr>
            <a:endParaRPr lang="en-IE" sz="1000" dirty="0">
              <a:latin typeface="Segoe UI Light" pitchFamily="34" charset="0"/>
            </a:endParaRPr>
          </a:p>
          <a:p>
            <a:pPr algn="l"/>
            <a:endParaRPr lang="en-US" sz="1000" dirty="0">
              <a:latin typeface="Segoe UI" panose="020B0502040204020203" pitchFamily="34" charset="0"/>
            </a:endParaRPr>
          </a:p>
          <a:p>
            <a:pPr algn="l"/>
            <a:r>
              <a:rPr lang="en-US" sz="1000" dirty="0">
                <a:latin typeface="Segoe UI" panose="020B0502040204020203" pitchFamily="34" charset="0"/>
              </a:rPr>
              <a:t>Hybrid cloud models have the following characteristics:</a:t>
            </a:r>
          </a:p>
          <a:p>
            <a:pPr algn="l">
              <a:buFont typeface="Arial" panose="020B0604020202020204" pitchFamily="34" charset="0"/>
              <a:buChar char="•"/>
            </a:pPr>
            <a:r>
              <a:rPr lang="en-US" sz="1000" b="1" dirty="0">
                <a:latin typeface="Segoe UI" panose="020B0502040204020203" pitchFamily="34" charset="0"/>
              </a:rPr>
              <a:t>Resource location</a:t>
            </a:r>
            <a:r>
              <a:rPr lang="en-US" sz="1000" dirty="0">
                <a:latin typeface="Segoe UI" panose="020B0502040204020203" pitchFamily="34" charset="0"/>
              </a:rPr>
              <a:t>. Specific resources run or are used in a public cloud, and others run or are used in a private cloud.</a:t>
            </a:r>
          </a:p>
          <a:p>
            <a:pPr algn="l">
              <a:buFont typeface="Arial" panose="020B0604020202020204" pitchFamily="34" charset="0"/>
              <a:buChar char="•"/>
            </a:pPr>
            <a:r>
              <a:rPr lang="en-US" sz="1000" b="1" dirty="0">
                <a:latin typeface="Segoe UI" panose="020B0502040204020203" pitchFamily="34" charset="0"/>
              </a:rPr>
              <a:t>Cost and efficiency</a:t>
            </a:r>
            <a:r>
              <a:rPr lang="en-US" sz="1000" dirty="0">
                <a:latin typeface="Segoe UI" panose="020B0502040204020203" pitchFamily="34" charset="0"/>
              </a:rPr>
              <a:t>. Hybrid cloud models allow an organization to leverage some of the benefits of cost, efficiency, and scale that are available with a public cloud model.</a:t>
            </a:r>
          </a:p>
          <a:p>
            <a:pPr algn="l">
              <a:buFont typeface="Arial" panose="020B0604020202020204" pitchFamily="34" charset="0"/>
              <a:buChar char="•"/>
            </a:pPr>
            <a:r>
              <a:rPr lang="en-US" sz="1000" b="1" dirty="0">
                <a:latin typeface="Segoe UI" panose="020B0502040204020203" pitchFamily="34" charset="0"/>
              </a:rPr>
              <a:t>Control</a:t>
            </a:r>
            <a:r>
              <a:rPr lang="en-US" sz="1000" dirty="0">
                <a:latin typeface="Segoe UI" panose="020B0502040204020203" pitchFamily="34" charset="0"/>
              </a:rPr>
              <a:t>. Organizations retain management control in private clouds.</a:t>
            </a:r>
          </a:p>
          <a:p>
            <a:pPr algn="l">
              <a:buFont typeface="Arial" panose="020B0604020202020204" pitchFamily="34" charset="0"/>
              <a:buChar char="•"/>
            </a:pPr>
            <a:r>
              <a:rPr lang="en-US" sz="1000" b="1" dirty="0">
                <a:latin typeface="Segoe UI" panose="020B0502040204020203" pitchFamily="34" charset="0"/>
              </a:rPr>
              <a:t>Skills</a:t>
            </a:r>
            <a:r>
              <a:rPr lang="en-US" sz="1000" dirty="0">
                <a:latin typeface="Segoe UI" panose="020B0502040204020203" pitchFamily="34" charset="0"/>
              </a:rPr>
              <a:t>. Technical skills are still required to maintain the private cloud and ensure both cloud models can operate together.</a:t>
            </a:r>
          </a:p>
          <a:p>
            <a:endParaRPr lang="en-IE" sz="1000" dirty="0">
              <a:latin typeface="Segoe UI Light" pitchFamily="34" charset="0"/>
            </a:endParaRPr>
          </a:p>
          <a:p>
            <a:endParaRPr lang="en-IE" sz="1000" dirty="0">
              <a:latin typeface="Segoe UI Light" pitchFamily="34" charset="0"/>
            </a:endParaRPr>
          </a:p>
        </p:txBody>
      </p:sp>
      <p:sp>
        <p:nvSpPr>
          <p:cNvPr id="4" name="Header Placeholder 3"/>
          <p:cNvSpPr>
            <a:spLocks noGrp="1"/>
          </p:cNvSpPr>
          <p:nvPr>
            <p:ph type="hdr" sz="quarter" idx="10"/>
          </p:nvPr>
        </p:nvSpPr>
        <p:spPr/>
        <p:txBody>
          <a:bodyPr/>
          <a:lstStyle/>
          <a:p>
            <a:pPr defTabSz="966577">
              <a:defRPr/>
            </a:pPr>
            <a:endParaRPr lang="en-US" dirty="0">
              <a:solidFill>
                <a:prstClr val="black"/>
              </a:solidFill>
              <a:latin typeface="Segoe UI" pitchFamily="34" charset="0"/>
            </a:endParaRPr>
          </a:p>
        </p:txBody>
      </p:sp>
      <p:sp>
        <p:nvSpPr>
          <p:cNvPr id="5" name="Footer Placeholder 4"/>
          <p:cNvSpPr>
            <a:spLocks noGrp="1"/>
          </p:cNvSpPr>
          <p:nvPr>
            <p:ph type="ftr" sz="quarter" idx="11"/>
          </p:nvPr>
        </p:nvSpPr>
        <p:spPr/>
        <p:txBody>
          <a:bodyPr/>
          <a:lstStyle/>
          <a:p>
            <a:pPr marL="604133" defTabSz="966294" eaLnBrk="0" hangingPunct="0">
              <a:defRPr/>
            </a:pP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66577">
              <a:defRPr/>
            </a:pPr>
            <a:fld id="{9427A7F7-BB1E-479D-AFAA-B52F4D0C99F2}" type="datetime8">
              <a:rPr lang="en-US">
                <a:solidFill>
                  <a:prstClr val="black"/>
                </a:solidFill>
                <a:latin typeface="Segoe UI" pitchFamily="34" charset="0"/>
              </a:rPr>
              <a:pPr defTabSz="966577">
                <a:defRPr/>
              </a:pPr>
              <a:t>10/22/2024 5:22 PM</a:t>
            </a:fld>
            <a:endParaRPr lang="en-US" dirty="0">
              <a:solidFill>
                <a:prstClr val="black"/>
              </a:solidFill>
              <a:latin typeface="Segoe UI" pitchFamily="34" charset="0"/>
            </a:endParaRPr>
          </a:p>
        </p:txBody>
      </p:sp>
      <p:sp>
        <p:nvSpPr>
          <p:cNvPr id="7" name="Slide Number Placeholder 6"/>
          <p:cNvSpPr>
            <a:spLocks noGrp="1"/>
          </p:cNvSpPr>
          <p:nvPr>
            <p:ph type="sldNum" sz="quarter" idx="13"/>
          </p:nvPr>
        </p:nvSpPr>
        <p:spPr/>
        <p:txBody>
          <a:bodyPr/>
          <a:lstStyle/>
          <a:p>
            <a:pPr defTabSz="966577">
              <a:defRPr/>
            </a:pPr>
            <a:fld id="{B4008EB6-D09E-4580-8CD6-DDB14511944F}" type="slidenum">
              <a:rPr lang="en-US">
                <a:solidFill>
                  <a:prstClr val="black"/>
                </a:solidFill>
                <a:latin typeface="Segoe UI" pitchFamily="34" charset="0"/>
              </a:rPr>
              <a:pPr defTabSz="966577">
                <a:defRPr/>
              </a:pPr>
              <a:t>11</a:t>
            </a:fld>
            <a:endParaRPr lang="en-US" dirty="0">
              <a:solidFill>
                <a:prstClr val="black"/>
              </a:solidFill>
              <a:latin typeface="Segoe UI" pitchFamily="34" charset="0"/>
            </a:endParaRPr>
          </a:p>
        </p:txBody>
      </p:sp>
    </p:spTree>
    <p:extLst>
      <p:ext uri="{BB962C8B-B14F-4D97-AF65-F5344CB8AC3E}">
        <p14:creationId xmlns:p14="http://schemas.microsoft.com/office/powerpoint/2010/main" val="10186820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09600" y="228603"/>
            <a:ext cx="10363200" cy="4571999"/>
          </a:xfrm>
        </p:spPr>
        <p:txBody>
          <a:bodyPr anchor="ctr">
            <a:noAutofit/>
          </a:bodyPr>
          <a:lstStyle>
            <a:lvl1pPr>
              <a:lnSpc>
                <a:spcPct val="100000"/>
              </a:lnSpc>
              <a:defRPr sz="6600" spc="-6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609600" y="4800600"/>
            <a:ext cx="9144000" cy="914400"/>
          </a:xfrm>
        </p:spPr>
        <p:txBody>
          <a:bodyPr/>
          <a:lstStyle>
            <a:lvl1pPr marL="0" indent="0" algn="l">
              <a:buNone/>
              <a:defRPr b="0" cap="all" spc="90" baseline="0">
                <a:solidFill>
                  <a:schemeClr val="tx2"/>
                </a:solidFill>
                <a:latin typeface="+mj-lt"/>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defTabSz="685800"/>
            <a:endParaRPr lang="en-US" dirty="0">
              <a:solidFill>
                <a:srgbClr val="000000"/>
              </a:solidFill>
            </a:endParaRPr>
          </a:p>
        </p:txBody>
      </p:sp>
      <p:sp>
        <p:nvSpPr>
          <p:cNvPr id="5" name="Footer Placeholder 4"/>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9" name="Rectangle 8"/>
          <p:cNvSpPr/>
          <p:nvPr/>
        </p:nvSpPr>
        <p:spPr>
          <a:xfrm>
            <a:off x="12001500" y="4846320"/>
            <a:ext cx="190501"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sp>
        <p:nvSpPr>
          <p:cNvPr id="10" name="Rectangle 9"/>
          <p:cNvSpPr/>
          <p:nvPr/>
        </p:nvSpPr>
        <p:spPr>
          <a:xfrm>
            <a:off x="12001500" y="0"/>
            <a:ext cx="190501"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sp>
        <p:nvSpPr>
          <p:cNvPr id="6" name="Slide Number Placeholder 5"/>
          <p:cNvSpPr>
            <a:spLocks noGrp="1"/>
          </p:cNvSpPr>
          <p:nvPr>
            <p:ph type="sldNum" sz="quarter" idx="12"/>
          </p:nvPr>
        </p:nvSpPr>
        <p:spPr/>
        <p:txBody>
          <a:bodyPr/>
          <a:lstStyle>
            <a:lvl1pPr>
              <a:defRPr>
                <a:solidFill>
                  <a:schemeClr val="tx1"/>
                </a:solidFill>
              </a:defRPr>
            </a:lvl1pPr>
          </a:lstStyle>
          <a:p>
            <a:pPr defTabSz="685800"/>
            <a:fld id="{D99624C5-FDF6-4954-B8C3-64918F306FAA}" type="slidenum">
              <a:rPr lang="en-US" smtClean="0">
                <a:solidFill>
                  <a:srgbClr val="000000"/>
                </a:solidFill>
              </a:rPr>
              <a:pPr defTabSz="685800"/>
              <a:t>‹#›</a:t>
            </a:fld>
            <a:endParaRPr lang="en-US" dirty="0">
              <a:solidFill>
                <a:srgbClr val="000000"/>
              </a:solidFill>
            </a:endParaRPr>
          </a:p>
        </p:txBody>
      </p:sp>
    </p:spTree>
    <p:extLst>
      <p:ext uri="{BB962C8B-B14F-4D97-AF65-F5344CB8AC3E}">
        <p14:creationId xmlns:p14="http://schemas.microsoft.com/office/powerpoint/2010/main" val="19144728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146258" y="240889"/>
            <a:ext cx="6540031" cy="774382"/>
          </a:xfrm>
        </p:spPr>
        <p:txBody>
          <a:bodyPr/>
          <a:lstStyle>
            <a:lvl1pPr>
              <a:defRPr>
                <a:solidFill>
                  <a:schemeClr val="tx1">
                    <a:lumMod val="85000"/>
                    <a:lumOff val="15000"/>
                  </a:schemeClr>
                </a:solidFill>
                <a:latin typeface="Leelawadee UI" panose="020B0502040204020203" pitchFamily="34" charset="-34"/>
                <a:cs typeface="Leelawadee UI" panose="020B0502040204020203" pitchFamily="34" charset="-34"/>
              </a:defRPr>
            </a:lvl1pPr>
          </a:lstStyle>
          <a:p>
            <a:r>
              <a:rPr lang="en-US" dirty="0"/>
              <a:t>conversation</a:t>
            </a:r>
          </a:p>
        </p:txBody>
      </p:sp>
      <p:sp>
        <p:nvSpPr>
          <p:cNvPr id="3" name="Text Placeholder 2"/>
          <p:cNvSpPr>
            <a:spLocks noGrp="1"/>
          </p:cNvSpPr>
          <p:nvPr>
            <p:ph type="body" idx="1" hasCustomPrompt="1"/>
          </p:nvPr>
        </p:nvSpPr>
        <p:spPr>
          <a:xfrm>
            <a:off x="85511" y="5269246"/>
            <a:ext cx="3296044" cy="470196"/>
          </a:xfrm>
        </p:spPr>
        <p:txBody>
          <a:bodyPr anchor="b">
            <a:noAutofit/>
          </a:bodyPr>
          <a:lstStyle>
            <a:lvl1pPr marL="0" indent="0">
              <a:buNone/>
              <a:defRPr sz="1050" b="0" cap="all" spc="75" baseline="0">
                <a:solidFill>
                  <a:srgbClr val="C00000"/>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5 Minutes</a:t>
            </a:r>
          </a:p>
        </p:txBody>
      </p:sp>
      <p:sp>
        <p:nvSpPr>
          <p:cNvPr id="6" name="Content Placeholder 5"/>
          <p:cNvSpPr>
            <a:spLocks noGrp="1"/>
          </p:cNvSpPr>
          <p:nvPr>
            <p:ph sz="quarter" idx="4"/>
          </p:nvPr>
        </p:nvSpPr>
        <p:spPr>
          <a:xfrm>
            <a:off x="6790944" y="1401844"/>
            <a:ext cx="4389120" cy="4698002"/>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9" name="Slide Number Placeholder 8"/>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
        <p:nvSpPr>
          <p:cNvPr id="10" name="TextBox 9"/>
          <p:cNvSpPr txBox="1"/>
          <p:nvPr userDrawn="1"/>
        </p:nvSpPr>
        <p:spPr>
          <a:xfrm>
            <a:off x="640939" y="349778"/>
            <a:ext cx="2932662" cy="507831"/>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2700" b="1" i="0" u="none" strike="noStrike" kern="1200" cap="none" spc="0" normalizeH="0" baseline="0" noProof="0" dirty="0">
                <a:ln>
                  <a:noFill/>
                </a:ln>
                <a:solidFill>
                  <a:srgbClr val="C00000"/>
                </a:solidFill>
                <a:effectLst/>
                <a:uLnTx/>
                <a:uFillTx/>
                <a:latin typeface="Leelawadee UI" panose="020B0502040204020203" pitchFamily="34" charset="-34"/>
                <a:ea typeface="+mn-ea"/>
                <a:cs typeface="Leelawadee UI" panose="020B0502040204020203" pitchFamily="34" charset="-34"/>
              </a:rPr>
              <a:t>CONVERSATION:</a:t>
            </a:r>
            <a:endParaRPr kumimoji="0" lang="en-US" sz="1350" b="1" i="0" u="none" strike="noStrike" kern="1200" cap="none" spc="0" normalizeH="0" baseline="0" noProof="0" dirty="0">
              <a:ln>
                <a:noFill/>
              </a:ln>
              <a:solidFill>
                <a:srgbClr val="C00000"/>
              </a:solidFill>
              <a:effectLst/>
              <a:uLnTx/>
              <a:uFillTx/>
              <a:latin typeface="Leelawadee UI" panose="020B0502040204020203" pitchFamily="34" charset="-34"/>
              <a:ea typeface="+mn-ea"/>
              <a:cs typeface="Leelawadee UI" panose="020B0502040204020203" pitchFamily="34" charset="-34"/>
            </a:endParaRPr>
          </a:p>
        </p:txBody>
      </p:sp>
      <p:sp>
        <p:nvSpPr>
          <p:cNvPr id="11" name="Rectangle 10"/>
          <p:cNvSpPr/>
          <p:nvPr userDrawn="1"/>
        </p:nvSpPr>
        <p:spPr>
          <a:xfrm>
            <a:off x="12006469" y="1300130"/>
            <a:ext cx="185531" cy="555787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pic>
        <p:nvPicPr>
          <p:cNvPr id="12" name="Picture 11"/>
          <p:cNvPicPr>
            <a:picLocks noChangeAspect="1"/>
          </p:cNvPicPr>
          <p:nvPr userDrawn="1"/>
        </p:nvPicPr>
        <p:blipFill rotWithShape="1">
          <a:blip r:embed="rId2"/>
          <a:srcRect l="38542" t="36852" r="56354" b="53518"/>
          <a:stretch/>
        </p:blipFill>
        <p:spPr>
          <a:xfrm>
            <a:off x="555373" y="4791464"/>
            <a:ext cx="592055" cy="628302"/>
          </a:xfrm>
          <a:prstGeom prst="rect">
            <a:avLst/>
          </a:prstGeom>
        </p:spPr>
      </p:pic>
      <p:sp>
        <p:nvSpPr>
          <p:cNvPr id="14" name="Content Placeholder 5">
            <a:extLst>
              <a:ext uri="{FF2B5EF4-FFF2-40B4-BE49-F238E27FC236}">
                <a16:creationId xmlns:a16="http://schemas.microsoft.com/office/drawing/2014/main" id="{D1AFE448-9478-4921-9428-9E4F23B14CEC}"/>
              </a:ext>
            </a:extLst>
          </p:cNvPr>
          <p:cNvSpPr>
            <a:spLocks noGrp="1"/>
          </p:cNvSpPr>
          <p:nvPr>
            <p:ph sz="quarter" idx="13"/>
          </p:nvPr>
        </p:nvSpPr>
        <p:spPr>
          <a:xfrm>
            <a:off x="2280071" y="1401844"/>
            <a:ext cx="4389120" cy="4698002"/>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92745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defTabSz="685800"/>
            <a:endParaRPr lang="en-US" dirty="0">
              <a:solidFill>
                <a:srgbClr val="000000"/>
              </a:solidFill>
            </a:endParaRPr>
          </a:p>
        </p:txBody>
      </p:sp>
      <p:sp>
        <p:nvSpPr>
          <p:cNvPr id="4" name="Footer Placeholder 3"/>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5" name="Slide Number Placeholder 4"/>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Tree>
    <p:extLst>
      <p:ext uri="{BB962C8B-B14F-4D97-AF65-F5344CB8AC3E}">
        <p14:creationId xmlns:p14="http://schemas.microsoft.com/office/powerpoint/2010/main" val="40378668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685800"/>
            <a:endParaRPr lang="en-US" dirty="0">
              <a:solidFill>
                <a:srgbClr val="000000"/>
              </a:solidFill>
            </a:endParaRPr>
          </a:p>
        </p:txBody>
      </p:sp>
      <p:sp>
        <p:nvSpPr>
          <p:cNvPr id="3" name="Footer Placeholder 2"/>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4" name="Slide Number Placeholder 3"/>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Tree>
    <p:extLst>
      <p:ext uri="{BB962C8B-B14F-4D97-AF65-F5344CB8AC3E}">
        <p14:creationId xmlns:p14="http://schemas.microsoft.com/office/powerpoint/2010/main" val="27384781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1600200"/>
            <a:ext cx="6815667" cy="448056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2" y="1600200"/>
            <a:ext cx="4011084" cy="4480560"/>
          </a:xfrm>
        </p:spPr>
        <p:txBody>
          <a:bodyPr>
            <a:normAutofit/>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pPr defTabSz="685800"/>
            <a:endParaRPr lang="en-US" dirty="0">
              <a:solidFill>
                <a:srgbClr val="000000"/>
              </a:solidFill>
            </a:endParaRPr>
          </a:p>
        </p:txBody>
      </p:sp>
      <p:sp>
        <p:nvSpPr>
          <p:cNvPr id="6" name="Footer Placeholder 5"/>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7" name="Slide Number Placeholder 6"/>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
        <p:nvSpPr>
          <p:cNvPr id="8" name="Title 7"/>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0078569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12001500" y="4846320"/>
            <a:ext cx="190501"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sp>
        <p:nvSpPr>
          <p:cNvPr id="3" name="Picture Placeholder 2"/>
          <p:cNvSpPr>
            <a:spLocks noGrp="1"/>
          </p:cNvSpPr>
          <p:nvPr>
            <p:ph type="pic" idx="1"/>
          </p:nvPr>
        </p:nvSpPr>
        <p:spPr>
          <a:xfrm>
            <a:off x="1" y="106680"/>
            <a:ext cx="12001169" cy="4846320"/>
          </a:xfrm>
          <a:solidFill>
            <a:schemeClr val="bg1">
              <a:lumMod val="75000"/>
            </a:schemeClr>
          </a:solidFill>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icon to add picture</a:t>
            </a:r>
          </a:p>
        </p:txBody>
      </p:sp>
      <p:sp>
        <p:nvSpPr>
          <p:cNvPr id="4" name="Text Placeholder 3"/>
          <p:cNvSpPr>
            <a:spLocks noGrp="1"/>
          </p:cNvSpPr>
          <p:nvPr>
            <p:ph type="body" sz="half" idx="2"/>
          </p:nvPr>
        </p:nvSpPr>
        <p:spPr>
          <a:xfrm>
            <a:off x="609600" y="5715000"/>
            <a:ext cx="10871200" cy="457200"/>
          </a:xfrm>
        </p:spPr>
        <p:txBody>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pPr defTabSz="685800"/>
            <a:endParaRPr lang="en-US" dirty="0">
              <a:solidFill>
                <a:srgbClr val="000000"/>
              </a:solidFill>
            </a:endParaRPr>
          </a:p>
        </p:txBody>
      </p:sp>
      <p:sp>
        <p:nvSpPr>
          <p:cNvPr id="6" name="Footer Placeholder 5"/>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7" name="Slide Number Placeholder 6"/>
          <p:cNvSpPr>
            <a:spLocks noGrp="1"/>
          </p:cNvSpPr>
          <p:nvPr>
            <p:ph type="sldNum" sz="quarter" idx="12"/>
          </p:nvPr>
        </p:nvSpPr>
        <p:spPr/>
        <p:txBody>
          <a:bodyPr/>
          <a:lstStyle>
            <a:lvl1pPr>
              <a:defRPr>
                <a:solidFill>
                  <a:schemeClr val="tx1"/>
                </a:solidFill>
              </a:defRPr>
            </a:lvl1pPr>
          </a:lstStyle>
          <a:p>
            <a:pPr defTabSz="685800"/>
            <a:fld id="{D99624C5-FDF6-4954-B8C3-64918F306FAA}" type="slidenum">
              <a:rPr lang="en-US" smtClean="0">
                <a:solidFill>
                  <a:srgbClr val="000000"/>
                </a:solidFill>
              </a:rPr>
              <a:pPr defTabSz="685800"/>
              <a:t>‹#›</a:t>
            </a:fld>
            <a:endParaRPr lang="en-US" dirty="0">
              <a:solidFill>
                <a:srgbClr val="000000"/>
              </a:solidFill>
            </a:endParaRPr>
          </a:p>
        </p:txBody>
      </p:sp>
      <p:sp>
        <p:nvSpPr>
          <p:cNvPr id="8" name="Title 7"/>
          <p:cNvSpPr>
            <a:spLocks noGrp="1"/>
          </p:cNvSpPr>
          <p:nvPr>
            <p:ph type="title"/>
          </p:nvPr>
        </p:nvSpPr>
        <p:spPr>
          <a:xfrm>
            <a:off x="609600" y="4953000"/>
            <a:ext cx="10871200" cy="762000"/>
          </a:xfrm>
        </p:spPr>
        <p:txBody>
          <a:bodyPr anchor="t">
            <a:normAutofit/>
          </a:bodyPr>
          <a:lstStyle>
            <a:lvl1pPr>
              <a:defRPr sz="2400"/>
            </a:lvl1pPr>
          </a:lstStyle>
          <a:p>
            <a:r>
              <a:rPr lang="en-US"/>
              <a:t>Click to edit Master title style</a:t>
            </a:r>
            <a:endParaRPr lang="en-US" dirty="0"/>
          </a:p>
        </p:txBody>
      </p:sp>
      <p:sp>
        <p:nvSpPr>
          <p:cNvPr id="10" name="Rectangle 9"/>
          <p:cNvSpPr/>
          <p:nvPr/>
        </p:nvSpPr>
        <p:spPr>
          <a:xfrm>
            <a:off x="12001500" y="0"/>
            <a:ext cx="190501"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spTree>
    <p:extLst>
      <p:ext uri="{BB962C8B-B14F-4D97-AF65-F5344CB8AC3E}">
        <p14:creationId xmlns:p14="http://schemas.microsoft.com/office/powerpoint/2010/main" val="2925521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defTabSz="685800"/>
            <a:endParaRPr lang="en-US" dirty="0">
              <a:solidFill>
                <a:srgbClr val="000000"/>
              </a:solidFill>
            </a:endParaRPr>
          </a:p>
        </p:txBody>
      </p:sp>
      <p:sp>
        <p:nvSpPr>
          <p:cNvPr id="5" name="Footer Placeholder 4"/>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Tree>
    <p:extLst>
      <p:ext uri="{BB962C8B-B14F-4D97-AF65-F5344CB8AC3E}">
        <p14:creationId xmlns:p14="http://schemas.microsoft.com/office/powerpoint/2010/main" val="24624113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defTabSz="685800"/>
            <a:endParaRPr lang="en-US" dirty="0">
              <a:solidFill>
                <a:srgbClr val="000000"/>
              </a:solidFill>
            </a:endParaRPr>
          </a:p>
        </p:txBody>
      </p:sp>
      <p:sp>
        <p:nvSpPr>
          <p:cNvPr id="5" name="Footer Placeholder 4"/>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Tree>
    <p:extLst>
      <p:ext uri="{BB962C8B-B14F-4D97-AF65-F5344CB8AC3E}">
        <p14:creationId xmlns:p14="http://schemas.microsoft.com/office/powerpoint/2010/main" val="487250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8" name="Rectangle 7"/>
          <p:cNvSpPr/>
          <p:nvPr userDrawn="1"/>
        </p:nvSpPr>
        <p:spPr>
          <a:xfrm>
            <a:off x="0" y="0"/>
            <a:ext cx="11292840" cy="685800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sp>
        <p:nvSpPr>
          <p:cNvPr id="2" name="Title 1"/>
          <p:cNvSpPr>
            <a:spLocks noGrp="1"/>
          </p:cNvSpPr>
          <p:nvPr>
            <p:ph type="title" hasCustomPrompt="1"/>
          </p:nvPr>
        </p:nvSpPr>
        <p:spPr>
          <a:xfrm>
            <a:off x="1261872" y="758952"/>
            <a:ext cx="9418320" cy="4041648"/>
          </a:xfrm>
        </p:spPr>
        <p:txBody>
          <a:bodyPr anchor="b">
            <a:normAutofit/>
          </a:bodyPr>
          <a:lstStyle>
            <a:lvl1pPr>
              <a:lnSpc>
                <a:spcPct val="85000"/>
              </a:lnSpc>
              <a:defRPr sz="4950" b="0">
                <a:solidFill>
                  <a:srgbClr val="FFFF00"/>
                </a:solidFill>
              </a:defRPr>
            </a:lvl1pPr>
          </a:lstStyle>
          <a:p>
            <a:r>
              <a:rPr lang="en-US" dirty="0"/>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16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pPr defTabSz="685800"/>
            <a:endParaRPr lang="en-US" dirty="0">
              <a:solidFill>
                <a:srgbClr val="000000"/>
              </a:solidFill>
            </a:endParaRPr>
          </a:p>
        </p:txBody>
      </p:sp>
      <p:sp>
        <p:nvSpPr>
          <p:cNvPr id="5" name="Footer Placeholder 4"/>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6" name="Slide Number Placeholder 5"/>
          <p:cNvSpPr>
            <a:spLocks noGrp="1"/>
          </p:cNvSpPr>
          <p:nvPr>
            <p:ph type="sldNum" sz="quarter" idx="12"/>
          </p:nvPr>
        </p:nvSpPr>
        <p:spPr/>
        <p:txBody>
          <a:bodyPr/>
          <a:lstStyle/>
          <a:p>
            <a:pPr defTabSz="685800"/>
            <a:fld id="{4FAB73BC-B049-4115-A692-8D63A059BFB8}" type="slidenum">
              <a:rPr lang="en-US" smtClean="0">
                <a:solidFill>
                  <a:srgbClr val="D1282E"/>
                </a:solidFill>
              </a:rPr>
              <a:pPr defTabSz="685800"/>
              <a:t>‹#›</a:t>
            </a:fld>
            <a:endParaRPr lang="en-US" dirty="0">
              <a:solidFill>
                <a:srgbClr val="D1282E"/>
              </a:solidFill>
            </a:endParaRPr>
          </a:p>
        </p:txBody>
      </p:sp>
      <p:sp>
        <p:nvSpPr>
          <p:cNvPr id="9" name="Content Placeholder 2"/>
          <p:cNvSpPr>
            <a:spLocks noGrp="1"/>
          </p:cNvSpPr>
          <p:nvPr>
            <p:ph idx="13"/>
          </p:nvPr>
        </p:nvSpPr>
        <p:spPr>
          <a:xfrm>
            <a:off x="1" y="2"/>
            <a:ext cx="2648049" cy="174529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042567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Comparison">
    <p:spTree>
      <p:nvGrpSpPr>
        <p:cNvPr id="1" name=""/>
        <p:cNvGrpSpPr/>
        <p:nvPr/>
      </p:nvGrpSpPr>
      <p:grpSpPr>
        <a:xfrm>
          <a:off x="0" y="0"/>
          <a:ext cx="0" cy="0"/>
          <a:chOff x="0" y="0"/>
          <a:chExt cx="0" cy="0"/>
        </a:xfrm>
      </p:grpSpPr>
      <p:sp>
        <p:nvSpPr>
          <p:cNvPr id="11" name="Rectangle 10"/>
          <p:cNvSpPr/>
          <p:nvPr userDrawn="1"/>
        </p:nvSpPr>
        <p:spPr>
          <a:xfrm>
            <a:off x="0" y="0"/>
            <a:ext cx="12192000" cy="6858000"/>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sp>
        <p:nvSpPr>
          <p:cNvPr id="2" name="Rectangle 1"/>
          <p:cNvSpPr/>
          <p:nvPr userDrawn="1"/>
        </p:nvSpPr>
        <p:spPr>
          <a:xfrm>
            <a:off x="0" y="0"/>
            <a:ext cx="12192000" cy="150039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sp>
        <p:nvSpPr>
          <p:cNvPr id="10" name="Title 9"/>
          <p:cNvSpPr>
            <a:spLocks noGrp="1"/>
          </p:cNvSpPr>
          <p:nvPr>
            <p:ph type="title"/>
          </p:nvPr>
        </p:nvSpPr>
        <p:spPr>
          <a:xfrm>
            <a:off x="95681" y="87415"/>
            <a:ext cx="7762859" cy="940441"/>
          </a:xfrm>
        </p:spPr>
        <p:txBody>
          <a:bodyPr anchor="ctr">
            <a:normAutofit/>
          </a:bodyPr>
          <a:lstStyle>
            <a:lvl1pPr>
              <a:defRPr sz="3000">
                <a:solidFill>
                  <a:srgbClr val="33CC33"/>
                </a:solidFill>
              </a:defRPr>
            </a:lvl1pPr>
          </a:lstStyle>
          <a:p>
            <a:r>
              <a:rPr lang="en-US" dirty="0"/>
              <a:t>Click to edit Master title style</a:t>
            </a:r>
          </a:p>
        </p:txBody>
      </p:sp>
      <p:sp>
        <p:nvSpPr>
          <p:cNvPr id="4" name="Content Placeholder 3"/>
          <p:cNvSpPr>
            <a:spLocks noGrp="1"/>
          </p:cNvSpPr>
          <p:nvPr>
            <p:ph sz="half" idx="2"/>
          </p:nvPr>
        </p:nvSpPr>
        <p:spPr>
          <a:xfrm>
            <a:off x="1261872" y="1713657"/>
            <a:ext cx="4480560" cy="4458545"/>
          </a:xfrm>
        </p:spPr>
        <p:txBody>
          <a:bodyPr/>
          <a:lstStyle>
            <a:lvl1pPr>
              <a:defRPr sz="1350">
                <a:solidFill>
                  <a:schemeClr val="bg1">
                    <a:lumMod val="85000"/>
                  </a:schemeClr>
                </a:solidFill>
              </a:defRPr>
            </a:lvl1pPr>
            <a:lvl2pPr>
              <a:defRPr sz="1200">
                <a:solidFill>
                  <a:schemeClr val="bg1">
                    <a:lumMod val="85000"/>
                  </a:schemeClr>
                </a:solidFill>
              </a:defRPr>
            </a:lvl2pPr>
            <a:lvl3pPr>
              <a:defRPr sz="1050">
                <a:solidFill>
                  <a:schemeClr val="bg1">
                    <a:lumMod val="85000"/>
                  </a:schemeClr>
                </a:solidFill>
              </a:defRPr>
            </a:lvl3pPr>
            <a:lvl4pPr>
              <a:defRPr sz="1050">
                <a:solidFill>
                  <a:schemeClr val="bg1">
                    <a:lumMod val="85000"/>
                  </a:schemeClr>
                </a:solidFill>
              </a:defRPr>
            </a:lvl4pPr>
            <a:lvl5pPr>
              <a:defRPr sz="1050">
                <a:solidFill>
                  <a:schemeClr val="bg1">
                    <a:lumMod val="85000"/>
                  </a:schemeClr>
                </a:solidFill>
              </a:defRPr>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6126480" y="1713657"/>
            <a:ext cx="4480560" cy="4458545"/>
          </a:xfrm>
          <a:solidFill>
            <a:schemeClr val="bg1"/>
          </a:solidFill>
        </p:spPr>
        <p:txBody>
          <a:bodyPr>
            <a:normAutofit/>
          </a:bodyPr>
          <a:lstStyle>
            <a:lvl1pPr>
              <a:defRPr sz="1050" b="1">
                <a:solidFill>
                  <a:schemeClr val="tx1"/>
                </a:solidFill>
                <a:latin typeface="Courier New" panose="02070309020205020404" pitchFamily="49" charset="0"/>
                <a:cs typeface="Courier New" panose="02070309020205020404" pitchFamily="49" charset="0"/>
              </a:defRPr>
            </a:lvl1pPr>
            <a:lvl2pPr>
              <a:defRPr sz="900" b="1">
                <a:solidFill>
                  <a:schemeClr val="tx1"/>
                </a:solidFill>
                <a:latin typeface="Courier New" panose="02070309020205020404" pitchFamily="49" charset="0"/>
                <a:cs typeface="Courier New" panose="02070309020205020404" pitchFamily="49" charset="0"/>
              </a:defRPr>
            </a:lvl2pPr>
            <a:lvl3pPr>
              <a:defRPr sz="825" b="1">
                <a:solidFill>
                  <a:schemeClr val="tx1"/>
                </a:solidFill>
                <a:latin typeface="Courier New" panose="02070309020205020404" pitchFamily="49" charset="0"/>
                <a:cs typeface="Courier New" panose="02070309020205020404" pitchFamily="49" charset="0"/>
              </a:defRPr>
            </a:lvl3pPr>
            <a:lvl4pPr>
              <a:defRPr sz="825" b="1">
                <a:solidFill>
                  <a:schemeClr val="tx1"/>
                </a:solidFill>
                <a:latin typeface="Courier New" panose="02070309020205020404" pitchFamily="49" charset="0"/>
                <a:cs typeface="Courier New" panose="02070309020205020404" pitchFamily="49" charset="0"/>
              </a:defRPr>
            </a:lvl4pPr>
            <a:lvl5pPr>
              <a:defRPr sz="825" b="1">
                <a:solidFill>
                  <a:schemeClr val="tx1"/>
                </a:solidFill>
                <a:latin typeface="Courier New" panose="02070309020205020404" pitchFamily="49" charset="0"/>
                <a:cs typeface="Courier New" panose="02070309020205020404" pitchFamily="49" charset="0"/>
              </a:defRPr>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p:cNvSpPr>
            <a:spLocks noGrp="1"/>
          </p:cNvSpPr>
          <p:nvPr>
            <p:ph type="sldNum" sz="quarter" idx="12"/>
          </p:nvPr>
        </p:nvSpPr>
        <p:spPr>
          <a:xfrm>
            <a:off x="10378440" y="6385467"/>
            <a:ext cx="914400" cy="593725"/>
          </a:xfrm>
        </p:spPr>
        <p:txBody>
          <a:bodyPr/>
          <a:lstStyle/>
          <a:p>
            <a:pPr defTabSz="685800"/>
            <a:fld id="{4FAB73BC-B049-4115-A692-8D63A059BFB8}" type="slidenum">
              <a:rPr lang="en-US" smtClean="0">
                <a:solidFill>
                  <a:srgbClr val="D1282E"/>
                </a:solidFill>
              </a:rPr>
              <a:pPr defTabSz="685800"/>
              <a:t>‹#›</a:t>
            </a:fld>
            <a:endParaRPr lang="en-US" dirty="0">
              <a:solidFill>
                <a:srgbClr val="D1282E"/>
              </a:solidFill>
            </a:endParaRPr>
          </a:p>
        </p:txBody>
      </p:sp>
    </p:spTree>
    <p:extLst>
      <p:ext uri="{BB962C8B-B14F-4D97-AF65-F5344CB8AC3E}">
        <p14:creationId xmlns:p14="http://schemas.microsoft.com/office/powerpoint/2010/main" val="7159059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a:t>Heading Segoe UI </a:t>
            </a:r>
            <a:r>
              <a:rPr lang="en-US" err="1"/>
              <a:t>Semibold</a:t>
            </a:r>
            <a:r>
              <a:rPr lang="en-US"/>
              <a:t> 32</a:t>
            </a:r>
          </a:p>
        </p:txBody>
      </p:sp>
      <p:sp>
        <p:nvSpPr>
          <p:cNvPr id="2" name="Footer Placeholder 1">
            <a:extLst>
              <a:ext uri="{FF2B5EF4-FFF2-40B4-BE49-F238E27FC236}">
                <a16:creationId xmlns:a16="http://schemas.microsoft.com/office/drawing/2014/main" id="{B852478B-55EF-4189-A468-2CD5FFD82747}"/>
              </a:ext>
            </a:extLst>
          </p:cNvPr>
          <p:cNvSpPr txBox="1">
            <a:spLocks/>
          </p:cNvSpPr>
          <p:nvPr/>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1440465680"/>
      </p:ext>
    </p:extLst>
  </p:cSld>
  <p:clrMapOvr>
    <a:masterClrMapping/>
  </p:clrMapOvr>
  <p:transition>
    <p:fade/>
  </p:transition>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r>
              <a:rPr lang="en-US" dirty="0"/>
              <a:t>Click to edit Master title</a:t>
            </a:r>
          </a:p>
        </p:txBody>
      </p:sp>
      <p:sp>
        <p:nvSpPr>
          <p:cNvPr id="3" name="Content Placeholder 2"/>
          <p:cNvSpPr>
            <a:spLocks noGrp="1"/>
          </p:cNvSpPr>
          <p:nvPr>
            <p:ph idx="1"/>
          </p:nvPr>
        </p:nvSpPr>
        <p:spPr>
          <a:xfrm>
            <a:off x="609600" y="1073889"/>
            <a:ext cx="10160000" cy="50522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a:xfrm>
            <a:off x="44303" y="6574157"/>
            <a:ext cx="4572000" cy="283845"/>
          </a:xfrm>
        </p:spPr>
        <p:txBody>
          <a:bodyPr/>
          <a:lstStyle>
            <a:lvl1pPr>
              <a:defRPr>
                <a:solidFill>
                  <a:schemeClr val="bg1">
                    <a:lumMod val="65000"/>
                  </a:schemeClr>
                </a:solidFill>
              </a:defRPr>
            </a:lvl1pPr>
          </a:lstStyle>
          <a:p>
            <a:pPr defTabSz="685800"/>
            <a:r>
              <a:rPr lang="en-US">
                <a:solidFill>
                  <a:srgbClr val="FFFFFF">
                    <a:lumMod val="65000"/>
                  </a:srgbClr>
                </a:solidFill>
              </a:rPr>
              <a:t>© 2024 by Innovation In Software Corporation</a:t>
            </a:r>
            <a:endParaRPr lang="en-US" dirty="0">
              <a:solidFill>
                <a:srgbClr val="FFFFFF">
                  <a:lumMod val="65000"/>
                </a:srgbClr>
              </a:solidFill>
            </a:endParaRP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Tree>
    <p:extLst>
      <p:ext uri="{BB962C8B-B14F-4D97-AF65-F5344CB8AC3E}">
        <p14:creationId xmlns:p14="http://schemas.microsoft.com/office/powerpoint/2010/main" val="203510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1_Bulleted Text Layout_two columns_full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a:xfrm>
            <a:off x="418643" y="440494"/>
            <a:ext cx="11341268" cy="680196"/>
          </a:xfrm>
        </p:spPr>
        <p:txBody>
          <a:body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8642"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59500235-F506-479A-8FC5-E0FA2D9B07C5}"/>
              </a:ext>
              <a:ext uri="{C183D7F6-B498-43B3-948B-1728B52AA6E4}">
                <adec:decorative xmlns:adec="http://schemas.microsoft.com/office/drawing/2017/decorative" val="1"/>
              </a:ext>
            </a:extLst>
          </p:cNvPr>
          <p:cNvCxnSpPr>
            <a:cxnSpLocks/>
          </p:cNvCxnSpPr>
          <p:nvPr/>
        </p:nvCxnSpPr>
        <p:spPr>
          <a:xfrm>
            <a:off x="6089276" y="1611250"/>
            <a:ext cx="0" cy="4563213"/>
          </a:xfrm>
          <a:prstGeom prst="line">
            <a:avLst/>
          </a:prstGeom>
          <a:ln w="19050">
            <a:solidFill>
              <a:schemeClr val="bg1">
                <a:lumMod val="6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D17555C6-D911-440E-98E2-C7A43ED55E60}"/>
              </a:ext>
            </a:extLst>
          </p:cNvPr>
          <p:cNvSpPr>
            <a:spLocks noGrp="1"/>
          </p:cNvSpPr>
          <p:nvPr>
            <p:ph sz="quarter" idx="12"/>
          </p:nvPr>
        </p:nvSpPr>
        <p:spPr>
          <a:xfrm>
            <a:off x="6364951" y="1456897"/>
            <a:ext cx="5394960" cy="4734629"/>
          </a:xfrm>
        </p:spPr>
        <p:txBody>
          <a:bodyPr/>
          <a:lstStyle>
            <a:lvl1pPr>
              <a:spcBef>
                <a:spcPts val="392"/>
              </a:spcBef>
              <a:spcAft>
                <a:spcPts val="588"/>
              </a:spcAft>
              <a:defRPr sz="2400"/>
            </a:lvl1pPr>
            <a:lvl2pPr marL="336145" indent="-224097">
              <a:spcBef>
                <a:spcPts val="392"/>
              </a:spcBef>
              <a:spcAft>
                <a:spcPts val="588"/>
              </a:spcAft>
              <a:buFont typeface="Arial" panose="020B0604020202020204" pitchFamily="34" charset="0"/>
              <a:buChar char="•"/>
              <a:defRPr>
                <a:solidFill>
                  <a:schemeClr val="tx1"/>
                </a:solidFill>
                <a:latin typeface="+mn-lt"/>
              </a:defRPr>
            </a:lvl2pPr>
            <a:lvl3pPr marL="280121" indent="-280121">
              <a:spcBef>
                <a:spcPts val="392"/>
              </a:spcBef>
              <a:spcAft>
                <a:spcPts val="588"/>
              </a:spcAft>
              <a:buFont typeface="Arial" panose="020B0604020202020204" pitchFamily="34" charset="0"/>
              <a:buChar char="•"/>
              <a:defRPr>
                <a:solidFill>
                  <a:schemeClr val="tx1"/>
                </a:solidFill>
                <a:latin typeface="+mn-lt"/>
              </a:defRPr>
            </a:lvl3pPr>
            <a:lvl4pPr marL="672290" indent="-280121">
              <a:spcBef>
                <a:spcPts val="392"/>
              </a:spcBef>
              <a:spcAft>
                <a:spcPts val="588"/>
              </a:spcAft>
              <a:buSzPct val="100000"/>
              <a:buFont typeface="Arial" panose="020B0604020202020204" pitchFamily="34" charset="0"/>
              <a:buChar char="‒"/>
              <a:defRPr>
                <a:solidFill>
                  <a:schemeClr val="tx1"/>
                </a:solidFill>
                <a:latin typeface="+mn-lt"/>
              </a:defRPr>
            </a:lvl4pPr>
            <a:lvl5pPr marL="168072" indent="-168072">
              <a:spcBef>
                <a:spcPts val="392"/>
              </a:spcBef>
              <a:spcAft>
                <a:spcPts val="588"/>
              </a:spcAft>
              <a:buFont typeface="Arial" panose="020B0604020202020204" pitchFamily="34" charset="0"/>
              <a:buChar char="•"/>
              <a:defRPr>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87A06669-B2CF-43F2-99B5-001A005A3AA1}"/>
              </a:ext>
            </a:extLst>
          </p:cNvPr>
          <p:cNvSpPr txBox="1">
            <a:spLocks/>
          </p:cNvSpPr>
          <p:nvPr/>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2544096154"/>
      </p:ext>
    </p:extLst>
  </p:cSld>
  <p:clrMapOvr>
    <a:masterClrMapping/>
  </p:clrMapOvr>
  <p:transition>
    <p:fade/>
  </p:transition>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1_Text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48C836-D6EA-47AA-B133-C4C5DAB392CF}"/>
              </a:ext>
            </a:extLst>
          </p:cNvPr>
          <p:cNvSpPr>
            <a:spLocks noGrp="1"/>
          </p:cNvSpPr>
          <p:nvPr>
            <p:ph type="title"/>
          </p:nvPr>
        </p:nvSpPr>
        <p:spPr/>
        <p:txBody>
          <a:body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CE9563B9-B8EE-4B13-A96C-8A3EA8059E0A}"/>
              </a:ext>
            </a:extLst>
          </p:cNvPr>
          <p:cNvSpPr>
            <a:spLocks noGrp="1"/>
          </p:cNvSpPr>
          <p:nvPr>
            <p:ph sz="quarter" idx="10"/>
          </p:nvPr>
        </p:nvSpPr>
        <p:spPr>
          <a:xfrm>
            <a:off x="419100" y="1456897"/>
            <a:ext cx="11340811" cy="2544286"/>
          </a:xfrm>
        </p:spPr>
        <p:txBody>
          <a:bodyPr/>
          <a:lstStyle>
            <a:lvl1pPr>
              <a:spcBef>
                <a:spcPts val="392"/>
              </a:spcBef>
              <a:spcAft>
                <a:spcPts val="588"/>
              </a:spcAft>
              <a:defRPr sz="2400" b="0">
                <a:latin typeface="+mn-lt"/>
              </a:defRPr>
            </a:lvl1pPr>
            <a:lvl2pPr>
              <a:spcBef>
                <a:spcPts val="392"/>
              </a:spcBef>
              <a:spcAft>
                <a:spcPts val="588"/>
              </a:spcAft>
              <a:defRPr sz="2400" b="0">
                <a:latin typeface="+mn-lt"/>
              </a:defRPr>
            </a:lvl2pPr>
            <a:lvl3pPr>
              <a:spcBef>
                <a:spcPts val="392"/>
              </a:spcBef>
              <a:spcAft>
                <a:spcPts val="588"/>
              </a:spcAft>
              <a:defRPr sz="2400" b="0">
                <a:latin typeface="+mn-lt"/>
              </a:defRPr>
            </a:lvl3pPr>
            <a:lvl4pPr>
              <a:spcBef>
                <a:spcPts val="392"/>
              </a:spcBef>
              <a:spcAft>
                <a:spcPts val="588"/>
              </a:spcAft>
              <a:defRPr sz="2400" b="0">
                <a:latin typeface="+mn-lt"/>
              </a:defRPr>
            </a:lvl4pPr>
            <a:lvl5pPr>
              <a:spcBef>
                <a:spcPts val="392"/>
              </a:spcBef>
              <a:spcAft>
                <a:spcPts val="588"/>
              </a:spcAft>
              <a:defRPr sz="2400" b="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F415B60E-29D3-45EF-9FD0-D9924E0B78BB}"/>
              </a:ext>
            </a:extLst>
          </p:cNvPr>
          <p:cNvSpPr txBox="1">
            <a:spLocks/>
          </p:cNvSpPr>
          <p:nvPr/>
        </p:nvSpPr>
        <p:spPr>
          <a:xfrm>
            <a:off x="4038600" y="6551269"/>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211107101"/>
      </p:ext>
    </p:extLst>
  </p:cSld>
  <p:clrMapOvr>
    <a:masterClrMapping/>
  </p:clrMapOvr>
  <p:transition>
    <p:fade/>
  </p:transition>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04829" y="152720"/>
            <a:ext cx="6427971" cy="814845"/>
          </a:xfrm>
        </p:spPr>
        <p:txBody>
          <a:bodyPr/>
          <a:lstStyle>
            <a:lvl1pPr>
              <a:defRPr>
                <a:solidFill>
                  <a:schemeClr val="tx1">
                    <a:lumMod val="85000"/>
                    <a:lumOff val="15000"/>
                  </a:schemeClr>
                </a:solidFill>
                <a:latin typeface="Leelawadee UI" panose="020B0502040204020203" pitchFamily="34" charset="-34"/>
                <a:cs typeface="Leelawadee UI" panose="020B0502040204020203" pitchFamily="34" charset="-34"/>
              </a:defRPr>
            </a:lvl1pPr>
          </a:lstStyle>
          <a:p>
            <a:r>
              <a:rPr lang="en-US" dirty="0"/>
              <a:t>Title</a:t>
            </a:r>
          </a:p>
        </p:txBody>
      </p:sp>
      <p:sp>
        <p:nvSpPr>
          <p:cNvPr id="4" name="Footer Placeholder 3"/>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5" name="Slide Number Placeholder 4"/>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
        <p:nvSpPr>
          <p:cNvPr id="6" name="Content Placeholder 2"/>
          <p:cNvSpPr>
            <a:spLocks noGrp="1"/>
          </p:cNvSpPr>
          <p:nvPr>
            <p:ph sz="half" idx="1"/>
          </p:nvPr>
        </p:nvSpPr>
        <p:spPr>
          <a:xfrm>
            <a:off x="6394027" y="1300130"/>
            <a:ext cx="4514979" cy="472262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userDrawn="1"/>
        </p:nvSpPr>
        <p:spPr>
          <a:xfrm>
            <a:off x="609601" y="331459"/>
            <a:ext cx="928075" cy="507831"/>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2700" b="1" i="0" u="none" strike="noStrike" kern="1200" cap="none" spc="0" normalizeH="0" baseline="0" noProof="0" dirty="0">
                <a:ln>
                  <a:noFill/>
                </a:ln>
                <a:solidFill>
                  <a:srgbClr val="C00000"/>
                </a:solidFill>
                <a:effectLst/>
                <a:uLnTx/>
                <a:uFillTx/>
                <a:latin typeface="Leelawadee UI" panose="020B0502040204020203" pitchFamily="34" charset="-34"/>
                <a:ea typeface="+mn-ea"/>
                <a:cs typeface="Leelawadee UI" panose="020B0502040204020203" pitchFamily="34" charset="-34"/>
              </a:rPr>
              <a:t>LAB:</a:t>
            </a:r>
            <a:endParaRPr kumimoji="0" lang="en-US" sz="1350" b="1" i="0" u="none" strike="noStrike" kern="1200" cap="none" spc="0" normalizeH="0" baseline="0" noProof="0" dirty="0">
              <a:ln>
                <a:noFill/>
              </a:ln>
              <a:solidFill>
                <a:srgbClr val="C00000"/>
              </a:solidFill>
              <a:effectLst/>
              <a:uLnTx/>
              <a:uFillTx/>
              <a:latin typeface="Leelawadee UI" panose="020B0502040204020203" pitchFamily="34" charset="-34"/>
              <a:ea typeface="+mn-ea"/>
              <a:cs typeface="Leelawadee UI" panose="020B0502040204020203" pitchFamily="34" charset="-34"/>
            </a:endParaRPr>
          </a:p>
        </p:txBody>
      </p:sp>
      <p:sp>
        <p:nvSpPr>
          <p:cNvPr id="8" name="Footer Placeholder 3"/>
          <p:cNvSpPr txBox="1">
            <a:spLocks/>
          </p:cNvSpPr>
          <p:nvPr userDrawn="1"/>
        </p:nvSpPr>
        <p:spPr>
          <a:xfrm>
            <a:off x="6822559" y="6492878"/>
            <a:ext cx="4572000" cy="283845"/>
          </a:xfrm>
          <a:prstGeom prst="rect">
            <a:avLst/>
          </a:prstGeom>
        </p:spPr>
        <p:txBody>
          <a:bodyPr vert="horz" lIns="68580" tIns="34290" rIns="68580" bIns="34290" rtlCol="0" anchor="t"/>
          <a:lstStyle>
            <a:defPPr>
              <a:defRPr lang="en-US"/>
            </a:defPPr>
            <a:lvl1pPr marL="0" algn="l"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685800" rtl="0" eaLnBrk="1" fontAlgn="auto" latinLnBrk="0" hangingPunct="1">
              <a:lnSpc>
                <a:spcPct val="100000"/>
              </a:lnSpc>
              <a:spcBef>
                <a:spcPts val="0"/>
              </a:spcBef>
              <a:spcAft>
                <a:spcPts val="0"/>
              </a:spcAft>
              <a:buClrTx/>
              <a:buSzTx/>
              <a:buFontTx/>
              <a:buNone/>
              <a:tabLst/>
              <a:defRPr/>
            </a:pPr>
            <a:r>
              <a:rPr kumimoji="0" lang="en-CA" sz="788" b="1" i="0" u="none" strike="noStrike" kern="1200" cap="none" spc="0" normalizeH="0" baseline="0" noProof="0" dirty="0">
                <a:ln>
                  <a:noFill/>
                </a:ln>
                <a:solidFill>
                  <a:srgbClr val="000000"/>
                </a:solidFill>
                <a:effectLst/>
                <a:uLnTx/>
                <a:uFillTx/>
                <a:latin typeface="Nirmala UI"/>
                <a:ea typeface="+mn-ea"/>
                <a:cs typeface="+mn-cs"/>
              </a:rPr>
              <a:t>Practice makes perfect.</a:t>
            </a:r>
            <a:endParaRPr kumimoji="0" lang="en-US" sz="788" b="1" i="0" u="none" strike="noStrike" kern="1200" cap="none" spc="0" normalizeH="0" baseline="0" noProof="0" dirty="0">
              <a:ln>
                <a:noFill/>
              </a:ln>
              <a:solidFill>
                <a:srgbClr val="000000"/>
              </a:solidFill>
              <a:effectLst/>
              <a:uLnTx/>
              <a:uFillTx/>
              <a:latin typeface="Nirmala UI"/>
              <a:ea typeface="+mn-ea"/>
              <a:cs typeface="+mn-cs"/>
            </a:endParaRPr>
          </a:p>
        </p:txBody>
      </p:sp>
      <p:sp>
        <p:nvSpPr>
          <p:cNvPr id="9" name="Rectangle 8"/>
          <p:cNvSpPr/>
          <p:nvPr userDrawn="1"/>
        </p:nvSpPr>
        <p:spPr>
          <a:xfrm>
            <a:off x="12006469" y="1300130"/>
            <a:ext cx="185531" cy="5557870"/>
          </a:xfrm>
          <a:prstGeom prst="rect">
            <a:avLst/>
          </a:prstGeom>
          <a:solidFill>
            <a:srgbClr val="00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pic>
        <p:nvPicPr>
          <p:cNvPr id="10" name="Picture 9"/>
          <p:cNvPicPr>
            <a:picLocks noChangeAspect="1"/>
          </p:cNvPicPr>
          <p:nvPr userDrawn="1"/>
        </p:nvPicPr>
        <p:blipFill rotWithShape="1">
          <a:blip r:embed="rId2"/>
          <a:srcRect l="38542" t="36852" r="56354" b="53518"/>
          <a:stretch/>
        </p:blipFill>
        <p:spPr>
          <a:xfrm>
            <a:off x="774845" y="5050793"/>
            <a:ext cx="788399" cy="836668"/>
          </a:xfrm>
          <a:prstGeom prst="rect">
            <a:avLst/>
          </a:prstGeom>
        </p:spPr>
      </p:pic>
      <p:pic>
        <p:nvPicPr>
          <p:cNvPr id="12" name="Picture 11"/>
          <p:cNvPicPr>
            <a:picLocks noChangeAspect="1"/>
          </p:cNvPicPr>
          <p:nvPr userDrawn="1"/>
        </p:nvPicPr>
        <p:blipFill rotWithShape="1">
          <a:blip r:embed="rId3">
            <a:extLst>
              <a:ext uri="{28A0092B-C50C-407E-A947-70E740481C1C}">
                <a14:useLocalDpi xmlns:a14="http://schemas.microsoft.com/office/drawing/2010/main" val="0"/>
              </a:ext>
            </a:extLst>
          </a:blip>
          <a:srcRect l="20773" r="22687"/>
          <a:stretch/>
        </p:blipFill>
        <p:spPr>
          <a:xfrm>
            <a:off x="2172781" y="1300130"/>
            <a:ext cx="4012235" cy="4722628"/>
          </a:xfrm>
          <a:prstGeom prst="rect">
            <a:avLst/>
          </a:prstGeom>
        </p:spPr>
      </p:pic>
      <p:sp>
        <p:nvSpPr>
          <p:cNvPr id="18" name="Text Placeholder 17"/>
          <p:cNvSpPr>
            <a:spLocks noGrp="1"/>
          </p:cNvSpPr>
          <p:nvPr>
            <p:ph type="body" sz="quarter" idx="13" hasCustomPrompt="1"/>
          </p:nvPr>
        </p:nvSpPr>
        <p:spPr>
          <a:xfrm>
            <a:off x="583496" y="5887649"/>
            <a:ext cx="1168536" cy="249539"/>
          </a:xfrm>
        </p:spPr>
        <p:txBody>
          <a:bodyPr>
            <a:noAutofit/>
          </a:bodyPr>
          <a:lstStyle>
            <a:lvl1pPr>
              <a:defRPr sz="1050">
                <a:solidFill>
                  <a:srgbClr val="FF0000"/>
                </a:solidFill>
                <a:latin typeface="Arial Black (Headings)"/>
              </a:defRPr>
            </a:lvl1pPr>
            <a:lvl2pPr marL="205740" indent="0">
              <a:buNone/>
              <a:defRPr/>
            </a:lvl2pPr>
          </a:lstStyle>
          <a:p>
            <a:pPr lvl="0"/>
            <a:r>
              <a:rPr lang="en-US" dirty="0"/>
              <a:t>MINUTES</a:t>
            </a:r>
          </a:p>
        </p:txBody>
      </p:sp>
      <p:sp>
        <p:nvSpPr>
          <p:cNvPr id="19" name="TextBox 18"/>
          <p:cNvSpPr txBox="1"/>
          <p:nvPr userDrawn="1"/>
        </p:nvSpPr>
        <p:spPr>
          <a:xfrm>
            <a:off x="9853714" y="152718"/>
            <a:ext cx="1913061" cy="415498"/>
          </a:xfrm>
          <a:prstGeom prst="rect">
            <a:avLst/>
          </a:prstGeom>
          <a:noFill/>
          <a:ln w="3175">
            <a:solidFill>
              <a:schemeClr val="tx1"/>
            </a:solidFill>
            <a:prstDash val="dash"/>
          </a:ln>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srgbClr val="000000"/>
                </a:solidFill>
                <a:effectLst/>
                <a:uLnTx/>
                <a:uFillTx/>
                <a:latin typeface="Nirmala UI"/>
                <a:ea typeface="+mn-ea"/>
                <a:cs typeface="+mn-cs"/>
              </a:rPr>
              <a:t>LABS AT THE BACK OF THE BOOK</a:t>
            </a:r>
          </a:p>
        </p:txBody>
      </p:sp>
    </p:spTree>
    <p:extLst>
      <p:ext uri="{BB962C8B-B14F-4D97-AF65-F5344CB8AC3E}">
        <p14:creationId xmlns:p14="http://schemas.microsoft.com/office/powerpoint/2010/main" val="2653828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600" y="1447803"/>
            <a:ext cx="10363200" cy="4321175"/>
          </a:xfrm>
        </p:spPr>
        <p:txBody>
          <a:bodyPr anchor="ctr">
            <a:noAutofit/>
          </a:bodyPr>
          <a:lstStyle>
            <a:lvl1pPr algn="l">
              <a:lnSpc>
                <a:spcPct val="100000"/>
              </a:lnSpc>
              <a:defRPr sz="6600" b="0" cap="all" spc="-6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09600" y="228601"/>
            <a:ext cx="10363200" cy="1066800"/>
          </a:xfrm>
        </p:spPr>
        <p:txBody>
          <a:bodyPr anchor="b"/>
          <a:lstStyle>
            <a:lvl1pPr marL="0" indent="0">
              <a:buNone/>
              <a:defRPr sz="1500" b="0" cap="all" spc="9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pPr defTabSz="685800"/>
            <a:endParaRPr lang="en-US" dirty="0">
              <a:solidFill>
                <a:srgbClr val="000000"/>
              </a:solidFill>
            </a:endParaRPr>
          </a:p>
        </p:txBody>
      </p:sp>
      <p:sp>
        <p:nvSpPr>
          <p:cNvPr id="8" name="Slide Number Placeholder 7"/>
          <p:cNvSpPr>
            <a:spLocks noGrp="1"/>
          </p:cNvSpPr>
          <p:nvPr>
            <p:ph type="sldNum" sz="quarter" idx="11"/>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
        <p:nvSpPr>
          <p:cNvPr id="9" name="Footer Placeholder 8"/>
          <p:cNvSpPr>
            <a:spLocks noGrp="1"/>
          </p:cNvSpPr>
          <p:nvPr>
            <p:ph type="ftr" sz="quarter" idx="12"/>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Tree>
    <p:extLst>
      <p:ext uri="{BB962C8B-B14F-4D97-AF65-F5344CB8AC3E}">
        <p14:creationId xmlns:p14="http://schemas.microsoft.com/office/powerpoint/2010/main" val="10699181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74240" y="1574800"/>
            <a:ext cx="438912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786880" y="1574800"/>
            <a:ext cx="438912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defTabSz="685800"/>
            <a:endParaRPr lang="en-US" dirty="0">
              <a:solidFill>
                <a:srgbClr val="000000"/>
              </a:solidFill>
            </a:endParaRPr>
          </a:p>
        </p:txBody>
      </p:sp>
      <p:sp>
        <p:nvSpPr>
          <p:cNvPr id="6" name="Footer Placeholder 5"/>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7" name="Slide Number Placeholder 6"/>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cxnSp>
        <p:nvCxnSpPr>
          <p:cNvPr id="9" name="Straight Connector 8"/>
          <p:cNvCxnSpPr/>
          <p:nvPr userDrawn="1"/>
        </p:nvCxnSpPr>
        <p:spPr>
          <a:xfrm>
            <a:off x="6663351" y="1656784"/>
            <a:ext cx="0" cy="4443979"/>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68357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7721600" cy="655804"/>
          </a:xfrm>
        </p:spPr>
        <p:txBody>
          <a:bodyPr/>
          <a:lstStyle/>
          <a:p>
            <a:r>
              <a:rPr lang="en-US" dirty="0"/>
              <a:t>Click to edit Master title</a:t>
            </a:r>
          </a:p>
        </p:txBody>
      </p:sp>
      <p:sp>
        <p:nvSpPr>
          <p:cNvPr id="3" name="Content Placeholder 2"/>
          <p:cNvSpPr>
            <a:spLocks noGrp="1"/>
          </p:cNvSpPr>
          <p:nvPr>
            <p:ph sz="half" idx="1"/>
          </p:nvPr>
        </p:nvSpPr>
        <p:spPr>
          <a:xfrm>
            <a:off x="2174240" y="3734604"/>
            <a:ext cx="4389120" cy="2366161"/>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786880" y="3734604"/>
            <a:ext cx="4389120" cy="2366161"/>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7" name="Slide Number Placeholder 6"/>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cxnSp>
        <p:nvCxnSpPr>
          <p:cNvPr id="9" name="Straight Connector 8"/>
          <p:cNvCxnSpPr/>
          <p:nvPr userDrawn="1"/>
        </p:nvCxnSpPr>
        <p:spPr>
          <a:xfrm>
            <a:off x="6663351" y="1541286"/>
            <a:ext cx="0" cy="4443979"/>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sz="half" idx="13"/>
          </p:nvPr>
        </p:nvSpPr>
        <p:spPr>
          <a:xfrm>
            <a:off x="2174240" y="1251286"/>
            <a:ext cx="4389120" cy="2366161"/>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p:cNvSpPr>
            <a:spLocks noGrp="1"/>
          </p:cNvSpPr>
          <p:nvPr>
            <p:ph sz="half" idx="14"/>
          </p:nvPr>
        </p:nvSpPr>
        <p:spPr>
          <a:xfrm>
            <a:off x="6786880" y="1251286"/>
            <a:ext cx="4389120" cy="2366161"/>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09060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7721600" cy="655804"/>
          </a:xfrm>
        </p:spPr>
        <p:txBody>
          <a:bodyPr/>
          <a:lstStyle/>
          <a:p>
            <a:r>
              <a:rPr lang="en-US" dirty="0"/>
              <a:t>Click to edit Master title</a:t>
            </a:r>
          </a:p>
        </p:txBody>
      </p:sp>
      <p:sp>
        <p:nvSpPr>
          <p:cNvPr id="6" name="Footer Placeholder 5"/>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7" name="Slide Number Placeholder 6"/>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cxnSp>
        <p:nvCxnSpPr>
          <p:cNvPr id="9" name="Straight Connector 8"/>
          <p:cNvCxnSpPr/>
          <p:nvPr userDrawn="1"/>
        </p:nvCxnSpPr>
        <p:spPr>
          <a:xfrm>
            <a:off x="6663351" y="1541286"/>
            <a:ext cx="0" cy="4443979"/>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sz="half" idx="13"/>
          </p:nvPr>
        </p:nvSpPr>
        <p:spPr>
          <a:xfrm>
            <a:off x="4254365" y="1251286"/>
            <a:ext cx="2308995" cy="2366161"/>
          </a:xfrm>
        </p:spPr>
        <p:txBody>
          <a:bodyPr>
            <a:normAutofit/>
          </a:bodyPr>
          <a:lstStyle>
            <a:lvl1pPr>
              <a:defRPr sz="1350"/>
            </a:lvl1pPr>
            <a:lvl2pPr>
              <a:defRPr sz="12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a:t>
            </a:r>
          </a:p>
          <a:p>
            <a:pPr lvl="1"/>
            <a:r>
              <a:rPr lang="en-US" dirty="0"/>
              <a:t>Second level</a:t>
            </a:r>
          </a:p>
        </p:txBody>
      </p:sp>
      <p:sp>
        <p:nvSpPr>
          <p:cNvPr id="12" name="Content Placeholder 2"/>
          <p:cNvSpPr>
            <a:spLocks noGrp="1"/>
          </p:cNvSpPr>
          <p:nvPr>
            <p:ph sz="half" idx="15"/>
          </p:nvPr>
        </p:nvSpPr>
        <p:spPr>
          <a:xfrm>
            <a:off x="4267200" y="3734603"/>
            <a:ext cx="2308995" cy="2366161"/>
          </a:xfrm>
        </p:spPr>
        <p:txBody>
          <a:bodyPr>
            <a:normAutofit/>
          </a:bodyPr>
          <a:lstStyle>
            <a:lvl1pPr>
              <a:defRPr sz="1350"/>
            </a:lvl1pPr>
            <a:lvl2pPr>
              <a:defRPr sz="12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a:t>
            </a:r>
          </a:p>
          <a:p>
            <a:pPr lvl="1"/>
            <a:r>
              <a:rPr lang="en-US" dirty="0"/>
              <a:t>Second level</a:t>
            </a:r>
          </a:p>
        </p:txBody>
      </p:sp>
      <p:sp>
        <p:nvSpPr>
          <p:cNvPr id="13" name="Content Placeholder 2"/>
          <p:cNvSpPr>
            <a:spLocks noGrp="1"/>
          </p:cNvSpPr>
          <p:nvPr>
            <p:ph sz="half" idx="16"/>
          </p:nvPr>
        </p:nvSpPr>
        <p:spPr>
          <a:xfrm>
            <a:off x="1821842" y="1251286"/>
            <a:ext cx="2308995" cy="2366161"/>
          </a:xfrm>
        </p:spPr>
        <p:txBody>
          <a:bodyPr>
            <a:normAutofit/>
          </a:bodyPr>
          <a:lstStyle>
            <a:lvl1pPr>
              <a:defRPr sz="1350"/>
            </a:lvl1pPr>
            <a:lvl2pPr>
              <a:defRPr sz="12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a:t>
            </a:r>
          </a:p>
          <a:p>
            <a:pPr lvl="1"/>
            <a:r>
              <a:rPr lang="en-US" dirty="0"/>
              <a:t>Second level</a:t>
            </a:r>
          </a:p>
        </p:txBody>
      </p:sp>
      <p:sp>
        <p:nvSpPr>
          <p:cNvPr id="14" name="Content Placeholder 2"/>
          <p:cNvSpPr>
            <a:spLocks noGrp="1"/>
          </p:cNvSpPr>
          <p:nvPr>
            <p:ph sz="half" idx="17"/>
          </p:nvPr>
        </p:nvSpPr>
        <p:spPr>
          <a:xfrm>
            <a:off x="1834677" y="3734603"/>
            <a:ext cx="2308995" cy="2366161"/>
          </a:xfrm>
        </p:spPr>
        <p:txBody>
          <a:bodyPr>
            <a:normAutofit/>
          </a:bodyPr>
          <a:lstStyle>
            <a:lvl1pPr>
              <a:defRPr sz="1350"/>
            </a:lvl1pPr>
            <a:lvl2pPr>
              <a:defRPr sz="12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a:t>
            </a:r>
          </a:p>
          <a:p>
            <a:pPr lvl="1"/>
            <a:r>
              <a:rPr lang="en-US" dirty="0"/>
              <a:t>Second level</a:t>
            </a:r>
          </a:p>
        </p:txBody>
      </p:sp>
      <p:sp>
        <p:nvSpPr>
          <p:cNvPr id="15" name="Content Placeholder 2"/>
          <p:cNvSpPr>
            <a:spLocks noGrp="1"/>
          </p:cNvSpPr>
          <p:nvPr>
            <p:ph sz="half" idx="18"/>
          </p:nvPr>
        </p:nvSpPr>
        <p:spPr>
          <a:xfrm>
            <a:off x="9195864" y="1251286"/>
            <a:ext cx="2308995" cy="2366161"/>
          </a:xfrm>
        </p:spPr>
        <p:txBody>
          <a:bodyPr>
            <a:normAutofit/>
          </a:bodyPr>
          <a:lstStyle>
            <a:lvl1pPr>
              <a:defRPr sz="1350"/>
            </a:lvl1pPr>
            <a:lvl2pPr>
              <a:defRPr sz="12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a:t>
            </a:r>
          </a:p>
          <a:p>
            <a:pPr lvl="1"/>
            <a:r>
              <a:rPr lang="en-US" dirty="0"/>
              <a:t>Second level</a:t>
            </a:r>
          </a:p>
        </p:txBody>
      </p:sp>
      <p:sp>
        <p:nvSpPr>
          <p:cNvPr id="16" name="Content Placeholder 2"/>
          <p:cNvSpPr>
            <a:spLocks noGrp="1"/>
          </p:cNvSpPr>
          <p:nvPr>
            <p:ph sz="half" idx="19"/>
          </p:nvPr>
        </p:nvSpPr>
        <p:spPr>
          <a:xfrm>
            <a:off x="9208697" y="3734603"/>
            <a:ext cx="2308995" cy="2366161"/>
          </a:xfrm>
        </p:spPr>
        <p:txBody>
          <a:bodyPr>
            <a:normAutofit/>
          </a:bodyPr>
          <a:lstStyle>
            <a:lvl1pPr>
              <a:defRPr sz="1350"/>
            </a:lvl1pPr>
            <a:lvl2pPr>
              <a:defRPr sz="12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a:t>
            </a:r>
          </a:p>
          <a:p>
            <a:pPr lvl="1"/>
            <a:r>
              <a:rPr lang="en-US" dirty="0"/>
              <a:t>Second level</a:t>
            </a:r>
          </a:p>
        </p:txBody>
      </p:sp>
      <p:sp>
        <p:nvSpPr>
          <p:cNvPr id="17" name="Content Placeholder 2"/>
          <p:cNvSpPr>
            <a:spLocks noGrp="1"/>
          </p:cNvSpPr>
          <p:nvPr>
            <p:ph sz="half" idx="20"/>
          </p:nvPr>
        </p:nvSpPr>
        <p:spPr>
          <a:xfrm>
            <a:off x="6763341" y="1251286"/>
            <a:ext cx="2308995" cy="2366161"/>
          </a:xfrm>
        </p:spPr>
        <p:txBody>
          <a:bodyPr>
            <a:normAutofit/>
          </a:bodyPr>
          <a:lstStyle>
            <a:lvl1pPr>
              <a:defRPr sz="1350"/>
            </a:lvl1pPr>
            <a:lvl2pPr>
              <a:defRPr sz="12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a:t>
            </a:r>
          </a:p>
          <a:p>
            <a:pPr lvl="1"/>
            <a:r>
              <a:rPr lang="en-US" dirty="0"/>
              <a:t>Second level</a:t>
            </a:r>
          </a:p>
        </p:txBody>
      </p:sp>
      <p:sp>
        <p:nvSpPr>
          <p:cNvPr id="18" name="Content Placeholder 2"/>
          <p:cNvSpPr>
            <a:spLocks noGrp="1"/>
          </p:cNvSpPr>
          <p:nvPr>
            <p:ph sz="half" idx="21"/>
          </p:nvPr>
        </p:nvSpPr>
        <p:spPr>
          <a:xfrm>
            <a:off x="6776174" y="3734603"/>
            <a:ext cx="2308995" cy="2366161"/>
          </a:xfrm>
        </p:spPr>
        <p:txBody>
          <a:bodyPr>
            <a:normAutofit/>
          </a:bodyPr>
          <a:lstStyle>
            <a:lvl1pPr>
              <a:defRPr sz="1350"/>
            </a:lvl1pPr>
            <a:lvl2pPr>
              <a:defRPr sz="12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Edit Master text</a:t>
            </a:r>
          </a:p>
          <a:p>
            <a:pPr lvl="1"/>
            <a:r>
              <a:rPr lang="en-US" dirty="0"/>
              <a:t>Second level</a:t>
            </a:r>
          </a:p>
        </p:txBody>
      </p:sp>
    </p:spTree>
    <p:extLst>
      <p:ext uri="{BB962C8B-B14F-4D97-AF65-F5344CB8AC3E}">
        <p14:creationId xmlns:p14="http://schemas.microsoft.com/office/powerpoint/2010/main" val="39938044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70176" y="1572768"/>
            <a:ext cx="4389120" cy="639762"/>
          </a:xfrm>
        </p:spPr>
        <p:txBody>
          <a:bodyPr anchor="b">
            <a:noAutofit/>
          </a:bodyPr>
          <a:lstStyle>
            <a:lvl1pPr marL="0" indent="0">
              <a:buNone/>
              <a:defRPr sz="1350" b="0" cap="all" spc="75" baseline="0">
                <a:solidFill>
                  <a:schemeClr val="tx1"/>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2170176" y="2259366"/>
            <a:ext cx="4389120" cy="384048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90944" y="1572768"/>
            <a:ext cx="4389120" cy="639762"/>
          </a:xfrm>
        </p:spPr>
        <p:txBody>
          <a:bodyPr anchor="b">
            <a:noAutofit/>
          </a:bodyPr>
          <a:lstStyle>
            <a:lvl1pPr marL="0" indent="0">
              <a:buNone/>
              <a:defRPr lang="en-US" sz="1350" b="0" kern="1200" cap="all" spc="75" baseline="0" dirty="0" smtClean="0">
                <a:solidFill>
                  <a:schemeClr val="tx1"/>
                </a:solidFill>
                <a:latin typeface="+mj-lt"/>
                <a:ea typeface="+mn-ea"/>
                <a:cs typeface="+mn-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marL="0" lvl="0" indent="0" algn="l" defTabSz="685800" rtl="0" eaLnBrk="1" latinLnBrk="0" hangingPunct="1">
              <a:spcBef>
                <a:spcPct val="20000"/>
              </a:spcBef>
              <a:buFont typeface="Arial" pitchFamily="34" charset="0"/>
              <a:buNone/>
            </a:pPr>
            <a:r>
              <a:rPr lang="en-US"/>
              <a:t>Edit Master text styles</a:t>
            </a:r>
          </a:p>
        </p:txBody>
      </p:sp>
      <p:sp>
        <p:nvSpPr>
          <p:cNvPr id="6" name="Content Placeholder 5"/>
          <p:cNvSpPr>
            <a:spLocks noGrp="1"/>
          </p:cNvSpPr>
          <p:nvPr>
            <p:ph sz="quarter" idx="4"/>
          </p:nvPr>
        </p:nvSpPr>
        <p:spPr>
          <a:xfrm>
            <a:off x="6790944" y="2259366"/>
            <a:ext cx="4389120" cy="384048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defTabSz="685800"/>
            <a:endParaRPr lang="en-US" dirty="0">
              <a:solidFill>
                <a:srgbClr val="000000"/>
              </a:solidFill>
            </a:endParaRPr>
          </a:p>
        </p:txBody>
      </p:sp>
      <p:sp>
        <p:nvSpPr>
          <p:cNvPr id="8" name="Footer Placeholder 7"/>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9" name="Slide Number Placeholder 8"/>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Tree>
    <p:extLst>
      <p:ext uri="{BB962C8B-B14F-4D97-AF65-F5344CB8AC3E}">
        <p14:creationId xmlns:p14="http://schemas.microsoft.com/office/powerpoint/2010/main" val="3906647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7CF1EF6-33F6-4484-B873-110506412060}"/>
              </a:ext>
            </a:extLst>
          </p:cNvPr>
          <p:cNvSpPr/>
          <p:nvPr userDrawn="1"/>
        </p:nvSpPr>
        <p:spPr>
          <a:xfrm>
            <a:off x="10015041" y="4042913"/>
            <a:ext cx="1991431" cy="2820838"/>
          </a:xfrm>
          <a:prstGeom prst="rect">
            <a:avLst/>
          </a:pr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sp>
        <p:nvSpPr>
          <p:cNvPr id="2" name="Title 1"/>
          <p:cNvSpPr>
            <a:spLocks noGrp="1"/>
          </p:cNvSpPr>
          <p:nvPr>
            <p:ph type="title" hasCustomPrompt="1"/>
          </p:nvPr>
        </p:nvSpPr>
        <p:spPr>
          <a:xfrm>
            <a:off x="2947925" y="240889"/>
            <a:ext cx="7738364" cy="774382"/>
          </a:xfrm>
        </p:spPr>
        <p:txBody>
          <a:bodyPr/>
          <a:lstStyle>
            <a:lvl1pPr>
              <a:defRPr>
                <a:solidFill>
                  <a:schemeClr val="tx1">
                    <a:lumMod val="85000"/>
                    <a:lumOff val="15000"/>
                  </a:schemeClr>
                </a:solidFill>
                <a:latin typeface="Leelawadee UI" panose="020B0502040204020203" pitchFamily="34" charset="-34"/>
                <a:cs typeface="Leelawadee UI" panose="020B0502040204020203" pitchFamily="34" charset="-34"/>
              </a:defRPr>
            </a:lvl1pPr>
          </a:lstStyle>
          <a:p>
            <a:r>
              <a:rPr lang="en-US" dirty="0" err="1"/>
              <a:t>TitlE</a:t>
            </a:r>
            <a:endParaRPr lang="en-US" dirty="0"/>
          </a:p>
        </p:txBody>
      </p:sp>
      <p:sp>
        <p:nvSpPr>
          <p:cNvPr id="3" name="Text Placeholder 2"/>
          <p:cNvSpPr>
            <a:spLocks noGrp="1"/>
          </p:cNvSpPr>
          <p:nvPr>
            <p:ph type="body" idx="1" hasCustomPrompt="1"/>
          </p:nvPr>
        </p:nvSpPr>
        <p:spPr>
          <a:xfrm>
            <a:off x="10346067" y="5015134"/>
            <a:ext cx="1906548" cy="790130"/>
          </a:xfrm>
        </p:spPr>
        <p:txBody>
          <a:bodyPr anchor="b">
            <a:noAutofit/>
          </a:bodyPr>
          <a:lstStyle>
            <a:lvl1pPr marL="0" indent="0">
              <a:buNone/>
              <a:defRPr sz="1050" b="0" cap="all" spc="75" baseline="0">
                <a:solidFill>
                  <a:srgbClr val="C00000"/>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5 Minutes</a:t>
            </a:r>
          </a:p>
        </p:txBody>
      </p:sp>
      <p:sp>
        <p:nvSpPr>
          <p:cNvPr id="6" name="Content Placeholder 5"/>
          <p:cNvSpPr>
            <a:spLocks noGrp="1"/>
          </p:cNvSpPr>
          <p:nvPr>
            <p:ph sz="quarter" idx="4"/>
          </p:nvPr>
        </p:nvSpPr>
        <p:spPr>
          <a:xfrm>
            <a:off x="640939" y="1401845"/>
            <a:ext cx="10539125" cy="199805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p:cNvSpPr>
            <a:spLocks noGrp="1"/>
          </p:cNvSpPr>
          <p:nvPr>
            <p:ph type="ftr" sz="quarter" idx="11"/>
          </p:nvPr>
        </p:nvSpPr>
        <p:spPr/>
        <p:txBody>
          <a:bodyPr/>
          <a:lstStyle/>
          <a:p>
            <a:pPr defTabSz="685800"/>
            <a:r>
              <a:rPr lang="en-US">
                <a:solidFill>
                  <a:srgbClr val="000000"/>
                </a:solidFill>
              </a:rPr>
              <a:t>© 2024 by Innovation In Software Corporation</a:t>
            </a:r>
            <a:endParaRPr lang="en-US" dirty="0">
              <a:solidFill>
                <a:srgbClr val="000000"/>
              </a:solidFill>
            </a:endParaRPr>
          </a:p>
        </p:txBody>
      </p:sp>
      <p:sp>
        <p:nvSpPr>
          <p:cNvPr id="9" name="Slide Number Placeholder 8"/>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
        <p:nvSpPr>
          <p:cNvPr id="10" name="TextBox 9"/>
          <p:cNvSpPr txBox="1"/>
          <p:nvPr userDrawn="1"/>
        </p:nvSpPr>
        <p:spPr>
          <a:xfrm>
            <a:off x="640941" y="349778"/>
            <a:ext cx="1895071" cy="507831"/>
          </a:xfrm>
          <a:prstGeom prst="rect">
            <a:avLst/>
          </a:prstGeom>
          <a:noFill/>
        </p:spPr>
        <p:txBody>
          <a:bodyPr wrap="non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2700" b="1" i="0" u="none" strike="noStrike" kern="1200" cap="none" spc="0" normalizeH="0" baseline="0" noProof="0" dirty="0">
                <a:ln>
                  <a:noFill/>
                </a:ln>
                <a:solidFill>
                  <a:srgbClr val="C00000"/>
                </a:solidFill>
                <a:effectLst/>
                <a:uLnTx/>
                <a:uFillTx/>
                <a:latin typeface="Leelawadee UI" panose="020B0502040204020203" pitchFamily="34" charset="-34"/>
                <a:ea typeface="+mn-ea"/>
                <a:cs typeface="Leelawadee UI" panose="020B0502040204020203" pitchFamily="34" charset="-34"/>
              </a:rPr>
              <a:t>POP QUIZ:</a:t>
            </a:r>
            <a:endParaRPr kumimoji="0" lang="en-US" sz="1350" b="1" i="0" u="none" strike="noStrike" kern="1200" cap="none" spc="0" normalizeH="0" baseline="0" noProof="0" dirty="0">
              <a:ln>
                <a:noFill/>
              </a:ln>
              <a:solidFill>
                <a:srgbClr val="C00000"/>
              </a:solidFill>
              <a:effectLst/>
              <a:uLnTx/>
              <a:uFillTx/>
              <a:latin typeface="Leelawadee UI" panose="020B0502040204020203" pitchFamily="34" charset="-34"/>
              <a:ea typeface="+mn-ea"/>
              <a:cs typeface="Leelawadee UI" panose="020B0502040204020203" pitchFamily="34" charset="-34"/>
            </a:endParaRPr>
          </a:p>
        </p:txBody>
      </p:sp>
      <p:sp>
        <p:nvSpPr>
          <p:cNvPr id="11" name="Rectangle 10"/>
          <p:cNvSpPr/>
          <p:nvPr userDrawn="1"/>
        </p:nvSpPr>
        <p:spPr>
          <a:xfrm>
            <a:off x="12006469" y="1300130"/>
            <a:ext cx="185531" cy="555787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pic>
        <p:nvPicPr>
          <p:cNvPr id="12" name="Picture 11"/>
          <p:cNvPicPr>
            <a:picLocks noChangeAspect="1"/>
          </p:cNvPicPr>
          <p:nvPr userDrawn="1"/>
        </p:nvPicPr>
        <p:blipFill rotWithShape="1">
          <a:blip r:embed="rId2"/>
          <a:srcRect l="38542" t="36852" r="56354" b="53518"/>
          <a:stretch/>
        </p:blipFill>
        <p:spPr>
          <a:xfrm>
            <a:off x="10572883" y="4681721"/>
            <a:ext cx="788399" cy="836668"/>
          </a:xfrm>
          <a:prstGeom prst="rect">
            <a:avLst/>
          </a:prstGeom>
        </p:spPr>
      </p:pic>
      <p:pic>
        <p:nvPicPr>
          <p:cNvPr id="16" name="Picture 15" descr="A group of people in a room&#10;&#10;Description automatically generated">
            <a:extLst>
              <a:ext uri="{FF2B5EF4-FFF2-40B4-BE49-F238E27FC236}">
                <a16:creationId xmlns:a16="http://schemas.microsoft.com/office/drawing/2014/main" id="{093CB388-AB25-4294-97A6-9EB9568DD970}"/>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2282" b="2618"/>
          <a:stretch/>
        </p:blipFill>
        <p:spPr>
          <a:xfrm>
            <a:off x="0" y="4037162"/>
            <a:ext cx="10029645" cy="2820838"/>
          </a:xfrm>
          <a:prstGeom prst="rect">
            <a:avLst/>
          </a:prstGeom>
        </p:spPr>
      </p:pic>
    </p:spTree>
    <p:extLst>
      <p:ext uri="{BB962C8B-B14F-4D97-AF65-F5344CB8AC3E}">
        <p14:creationId xmlns:p14="http://schemas.microsoft.com/office/powerpoint/2010/main" val="9212092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152718"/>
            <a:ext cx="77216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752602"/>
            <a:ext cx="10160000" cy="43735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172201"/>
            <a:ext cx="4572000" cy="304800"/>
          </a:xfrm>
          <a:prstGeom prst="rect">
            <a:avLst/>
          </a:prstGeom>
        </p:spPr>
        <p:txBody>
          <a:bodyPr vert="horz" lIns="91440" tIns="45720" rIns="91440" bIns="0" rtlCol="0" anchor="b"/>
          <a:lstStyle>
            <a:lvl1pPr algn="l">
              <a:defRPr sz="750">
                <a:solidFill>
                  <a:schemeClr val="tx1"/>
                </a:solidFill>
              </a:defRPr>
            </a:lvl1pPr>
          </a:lstStyle>
          <a:p>
            <a:pPr defTabSz="685800"/>
            <a:endParaRPr lang="en-US" dirty="0">
              <a:solidFill>
                <a:srgbClr val="000000"/>
              </a:solidFill>
            </a:endParaRPr>
          </a:p>
        </p:txBody>
      </p:sp>
      <p:sp>
        <p:nvSpPr>
          <p:cNvPr id="5" name="Footer Placeholder 4"/>
          <p:cNvSpPr>
            <a:spLocks noGrp="1"/>
          </p:cNvSpPr>
          <p:nvPr>
            <p:ph type="ftr" sz="quarter" idx="3"/>
          </p:nvPr>
        </p:nvSpPr>
        <p:spPr>
          <a:xfrm>
            <a:off x="609600" y="6492878"/>
            <a:ext cx="4572000" cy="283845"/>
          </a:xfrm>
          <a:prstGeom prst="rect">
            <a:avLst/>
          </a:prstGeom>
        </p:spPr>
        <p:txBody>
          <a:bodyPr vert="horz" lIns="91440" tIns="45720" rIns="91440" bIns="45720" rtlCol="0" anchor="t"/>
          <a:lstStyle>
            <a:lvl1pPr algn="l">
              <a:defRPr sz="750">
                <a:solidFill>
                  <a:schemeClr val="tx1"/>
                </a:solidFill>
              </a:defRPr>
            </a:lvl1pPr>
          </a:lstStyle>
          <a:p>
            <a:pPr defTabSz="685800"/>
            <a:r>
              <a:rPr lang="en-US">
                <a:solidFill>
                  <a:srgbClr val="000000"/>
                </a:solidFill>
              </a:rPr>
              <a:t>© 2024 by Innovation In Software Corporation</a:t>
            </a:r>
            <a:endParaRPr lang="en-US" dirty="0">
              <a:solidFill>
                <a:srgbClr val="000000"/>
              </a:solidFill>
            </a:endParaRPr>
          </a:p>
        </p:txBody>
      </p:sp>
      <p:sp>
        <p:nvSpPr>
          <p:cNvPr id="6" name="Slide Number Placeholder 5"/>
          <p:cNvSpPr>
            <a:spLocks noGrp="1"/>
          </p:cNvSpPr>
          <p:nvPr>
            <p:ph type="sldNum" sz="quarter" idx="4"/>
          </p:nvPr>
        </p:nvSpPr>
        <p:spPr>
          <a:xfrm rot="16200000">
            <a:off x="11189125" y="5824646"/>
            <a:ext cx="1315721" cy="486833"/>
          </a:xfrm>
          <a:prstGeom prst="rect">
            <a:avLst/>
          </a:prstGeom>
        </p:spPr>
        <p:txBody>
          <a:bodyPr vert="horz" lIns="91440" tIns="45720" rIns="91440" bIns="45720" rtlCol="0" anchor="ctr"/>
          <a:lstStyle>
            <a:lvl1pPr algn="l">
              <a:defRPr sz="1800" b="1">
                <a:solidFill>
                  <a:schemeClr val="tx2"/>
                </a:solidFill>
              </a:defRPr>
            </a:lvl1pPr>
          </a:lstStyle>
          <a:p>
            <a:pPr defTabSz="685800"/>
            <a:fld id="{D99624C5-FDF6-4954-B8C3-64918F306FAA}" type="slidenum">
              <a:rPr lang="en-US" smtClean="0">
                <a:solidFill>
                  <a:srgbClr val="D1282E"/>
                </a:solidFill>
              </a:rPr>
              <a:pPr defTabSz="685800"/>
              <a:t>‹#›</a:t>
            </a:fld>
            <a:endParaRPr lang="en-US" dirty="0">
              <a:solidFill>
                <a:srgbClr val="D1282E"/>
              </a:solidFill>
            </a:endParaRPr>
          </a:p>
        </p:txBody>
      </p:sp>
      <p:sp>
        <p:nvSpPr>
          <p:cNvPr id="7" name="Rectangle 6"/>
          <p:cNvSpPr/>
          <p:nvPr/>
        </p:nvSpPr>
        <p:spPr>
          <a:xfrm>
            <a:off x="12001500" y="0"/>
            <a:ext cx="190501"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sp>
        <p:nvSpPr>
          <p:cNvPr id="8" name="Rectangle 7"/>
          <p:cNvSpPr/>
          <p:nvPr/>
        </p:nvSpPr>
        <p:spPr>
          <a:xfrm>
            <a:off x="12001500" y="1371600"/>
            <a:ext cx="190501"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srgbClr val="FFFFFF"/>
              </a:solidFill>
              <a:effectLst/>
              <a:uLnTx/>
              <a:uFillTx/>
              <a:latin typeface="Nirmala UI"/>
              <a:ea typeface="+mn-ea"/>
              <a:cs typeface="+mn-cs"/>
            </a:endParaRPr>
          </a:p>
        </p:txBody>
      </p:sp>
    </p:spTree>
    <p:extLst>
      <p:ext uri="{BB962C8B-B14F-4D97-AF65-F5344CB8AC3E}">
        <p14:creationId xmlns:p14="http://schemas.microsoft.com/office/powerpoint/2010/main" val="99996737"/>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 id="2147483698" r:id="rId19"/>
    <p:sldLayoutId id="2147483699" r:id="rId20"/>
    <p:sldLayoutId id="2147483700" r:id="rId21"/>
  </p:sldLayoutIdLst>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hf hdr="0" ftr="0" dt="0"/>
  <p:txStyles>
    <p:titleStyle>
      <a:lvl1pPr algn="l" defTabSz="685800" rtl="0" eaLnBrk="1" latinLnBrk="0" hangingPunct="1">
        <a:spcBef>
          <a:spcPct val="0"/>
        </a:spcBef>
        <a:buNone/>
        <a:defRPr sz="2700" kern="1200" cap="all" spc="-45" baseline="0">
          <a:solidFill>
            <a:schemeClr val="tx2"/>
          </a:solidFill>
          <a:latin typeface="+mj-lt"/>
          <a:ea typeface="+mj-ea"/>
          <a:cs typeface="+mj-cs"/>
        </a:defRPr>
      </a:lvl1pPr>
    </p:titleStyle>
    <p:bodyStyle>
      <a:lvl1pPr marL="0" indent="0" algn="l" defTabSz="685800" rtl="0" eaLnBrk="1" latinLnBrk="0" hangingPunct="1">
        <a:spcBef>
          <a:spcPct val="20000"/>
        </a:spcBef>
        <a:spcAft>
          <a:spcPts val="450"/>
        </a:spcAft>
        <a:buFont typeface="Arial" pitchFamily="34" charset="0"/>
        <a:buNone/>
        <a:defRPr sz="1500" b="1" kern="1200">
          <a:solidFill>
            <a:schemeClr val="tx1"/>
          </a:solidFill>
          <a:latin typeface="+mn-lt"/>
          <a:ea typeface="+mn-ea"/>
          <a:cs typeface="+mn-cs"/>
        </a:defRPr>
      </a:lvl1pPr>
      <a:lvl2pPr marL="342900" indent="-137160" algn="l" defTabSz="685800" rtl="0" eaLnBrk="1" latinLnBrk="0" hangingPunct="1">
        <a:spcBef>
          <a:spcPct val="20000"/>
        </a:spcBef>
        <a:buClr>
          <a:schemeClr val="tx2"/>
        </a:buClr>
        <a:buFont typeface="Arial" pitchFamily="34" charset="0"/>
        <a:buChar char="•"/>
        <a:defRPr sz="1500" kern="1200">
          <a:solidFill>
            <a:schemeClr val="tx1"/>
          </a:solidFill>
          <a:latin typeface="+mn-lt"/>
          <a:ea typeface="+mn-ea"/>
          <a:cs typeface="+mn-cs"/>
        </a:defRPr>
      </a:lvl2pPr>
      <a:lvl3pPr marL="857250" indent="-171450" algn="l" defTabSz="685800" rtl="0" eaLnBrk="1" latinLnBrk="0" hangingPunct="1">
        <a:spcBef>
          <a:spcPct val="20000"/>
        </a:spcBef>
        <a:buClr>
          <a:schemeClr val="tx2"/>
        </a:buClr>
        <a:buFont typeface="Arial" pitchFamily="34" charset="0"/>
        <a:buChar char="•"/>
        <a:defRPr sz="1350" kern="1200">
          <a:solidFill>
            <a:schemeClr val="tx1"/>
          </a:solidFill>
          <a:latin typeface="+mn-lt"/>
          <a:ea typeface="+mn-ea"/>
          <a:cs typeface="+mn-cs"/>
        </a:defRPr>
      </a:lvl3pPr>
      <a:lvl4pPr marL="1200150" indent="-171450" algn="l" defTabSz="685800" rtl="0" eaLnBrk="1" latinLnBrk="0" hangingPunct="1">
        <a:spcBef>
          <a:spcPct val="20000"/>
        </a:spcBef>
        <a:buClr>
          <a:schemeClr val="tx2"/>
        </a:buClr>
        <a:buFont typeface="Arial" pitchFamily="34" charset="0"/>
        <a:buChar char="•"/>
        <a:defRPr sz="1350" kern="1200">
          <a:solidFill>
            <a:schemeClr val="tx1"/>
          </a:solidFill>
          <a:latin typeface="+mn-lt"/>
          <a:ea typeface="+mn-ea"/>
          <a:cs typeface="+mn-cs"/>
        </a:defRPr>
      </a:lvl4pPr>
      <a:lvl5pPr marL="1543050" indent="-171450" algn="l" defTabSz="685800" rtl="0" eaLnBrk="1" latinLnBrk="0" hangingPunct="1">
        <a:spcBef>
          <a:spcPct val="20000"/>
        </a:spcBef>
        <a:buClr>
          <a:schemeClr val="tx2"/>
        </a:buClr>
        <a:buFont typeface="Arial" pitchFamily="34" charset="0"/>
        <a:buChar char="•"/>
        <a:defRPr sz="1350" kern="1200" baseline="0">
          <a:solidFill>
            <a:schemeClr val="tx1"/>
          </a:solidFill>
          <a:latin typeface="+mn-lt"/>
          <a:ea typeface="+mn-ea"/>
          <a:cs typeface="+mn-cs"/>
        </a:defRPr>
      </a:lvl5pPr>
      <a:lvl6pPr marL="1885950" indent="-171450" algn="l" defTabSz="685800" rtl="0" eaLnBrk="1" latinLnBrk="0" hangingPunct="1">
        <a:spcBef>
          <a:spcPct val="20000"/>
        </a:spcBef>
        <a:buClr>
          <a:schemeClr val="tx2"/>
        </a:buClr>
        <a:buFont typeface="Arial" pitchFamily="34" charset="0"/>
        <a:buChar char="•"/>
        <a:defRPr sz="1200" kern="1200">
          <a:solidFill>
            <a:schemeClr val="tx1"/>
          </a:solidFill>
          <a:latin typeface="+mn-lt"/>
          <a:ea typeface="+mn-ea"/>
          <a:cs typeface="+mn-cs"/>
        </a:defRPr>
      </a:lvl6pPr>
      <a:lvl7pPr marL="2228850" indent="-171450" algn="l" defTabSz="685800" rtl="0" eaLnBrk="1" latinLnBrk="0" hangingPunct="1">
        <a:spcBef>
          <a:spcPct val="20000"/>
        </a:spcBef>
        <a:buClr>
          <a:schemeClr val="tx2"/>
        </a:buClr>
        <a:buFont typeface="Arial" pitchFamily="34" charset="0"/>
        <a:buChar char="•"/>
        <a:defRPr sz="1200" kern="1200">
          <a:solidFill>
            <a:schemeClr val="tx1"/>
          </a:solidFill>
          <a:latin typeface="+mn-lt"/>
          <a:ea typeface="+mn-ea"/>
          <a:cs typeface="+mn-cs"/>
        </a:defRPr>
      </a:lvl7pPr>
      <a:lvl8pPr marL="2571750" indent="-171450" algn="l" defTabSz="685800" rtl="0" eaLnBrk="1" latinLnBrk="0" hangingPunct="1">
        <a:spcBef>
          <a:spcPct val="20000"/>
        </a:spcBef>
        <a:buClr>
          <a:schemeClr val="tx2"/>
        </a:buClr>
        <a:buFont typeface="Arial" pitchFamily="34" charset="0"/>
        <a:buChar char="•"/>
        <a:defRPr sz="1200" kern="1200">
          <a:solidFill>
            <a:schemeClr val="tx1"/>
          </a:solidFill>
          <a:latin typeface="+mn-lt"/>
          <a:ea typeface="+mn-ea"/>
          <a:cs typeface="+mn-cs"/>
        </a:defRPr>
      </a:lvl8pPr>
      <a:lvl9pPr marL="2914650" indent="-171450" algn="l" defTabSz="685800" rtl="0" eaLnBrk="1" latinLnBrk="0" hangingPunct="1">
        <a:spcBef>
          <a:spcPct val="20000"/>
        </a:spcBef>
        <a:buClr>
          <a:schemeClr val="tx2"/>
        </a:buClr>
        <a:buFont typeface="Arial" pitchFamily="34" charset="0"/>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ml.azure.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7" Type="http://schemas.microsoft.com/office/2007/relationships/hdphoto" Target="../media/hdphoto2.wdp"/><Relationship Id="rId2" Type="http://schemas.openxmlformats.org/officeDocument/2006/relationships/notesSlide" Target="../notesSlides/notesSlide21.xml"/><Relationship Id="rId1" Type="http://schemas.openxmlformats.org/officeDocument/2006/relationships/slideLayout" Target="../slideLayouts/slideLayout11.xml"/><Relationship Id="rId6" Type="http://schemas.openxmlformats.org/officeDocument/2006/relationships/image" Target="../media/image15.png"/><Relationship Id="rId5" Type="http://schemas.openxmlformats.org/officeDocument/2006/relationships/image" Target="../media/image14.png"/><Relationship Id="rId4" Type="http://schemas.microsoft.com/office/2007/relationships/hdphoto" Target="../media/hdphoto1.wdp"/></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9.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447803"/>
            <a:ext cx="10363200" cy="4321175"/>
          </a:xfrm>
        </p:spPr>
        <p:txBody>
          <a:bodyPr/>
          <a:lstStyle/>
          <a:p>
            <a:pPr marL="0" lvl="0" indent="0">
              <a:buNone/>
            </a:pPr>
            <a:r>
              <a:rPr i="1"/>
              <a:t>Azure and Generative AI Presentation for AfroTech Conference</a:t>
            </a:r>
          </a:p>
        </p:txBody>
      </p:sp>
      <p:sp>
        <p:nvSpPr>
          <p:cNvPr id="8" name="Slide Number Placeholder 7"/>
          <p:cNvSpPr>
            <a:spLocks noGrp="1"/>
          </p:cNvSpPr>
          <p:nvPr>
            <p:ph type="sldNum" sz="quarter" idx="11"/>
          </p:nvPr>
        </p:nvSpPr>
        <p:spPr/>
        <p:txBody>
          <a:bodyPr/>
          <a:lstStyle/>
          <a:p>
            <a:pPr defTabSz="685800"/>
            <a:fld id="{D99624C5-FDF6-4954-B8C3-64918F306FAA}" type="slidenum">
              <a:rPr lang="en-US" smtClean="0">
                <a:solidFill>
                  <a:srgbClr val="D1282E"/>
                </a:solidFill>
              </a:rPr>
              <a:pPr defTabSz="685800"/>
              <a:t>1</a:t>
            </a:fld>
            <a:endParaRPr lang="en-US" dirty="0">
              <a:solidFill>
                <a:srgbClr val="D1282E"/>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418643" y="440494"/>
            <a:ext cx="11341268" cy="680196"/>
          </a:xfrm>
        </p:spPr>
        <p:txBody>
          <a:bodyPr wrap="square" anchor="t">
            <a:normAutofit/>
          </a:bodyPr>
          <a:lstStyle/>
          <a:p>
            <a:r>
              <a:rPr lang="en-US" dirty="0"/>
              <a:t>Public cloud</a:t>
            </a:r>
          </a:p>
        </p:txBody>
      </p:sp>
      <p:sp>
        <p:nvSpPr>
          <p:cNvPr id="6" name="Text Placeholder 5"/>
          <p:cNvSpPr>
            <a:spLocks noGrp="1"/>
          </p:cNvSpPr>
          <p:nvPr>
            <p:ph sz="quarter" idx="10"/>
          </p:nvPr>
        </p:nvSpPr>
        <p:spPr>
          <a:xfrm>
            <a:off x="418642" y="1456897"/>
            <a:ext cx="5394960" cy="4734629"/>
          </a:xfrm>
        </p:spPr>
        <p:txBody>
          <a:bodyPr wrap="square">
            <a:normAutofit/>
          </a:bodyPr>
          <a:lstStyle/>
          <a:p>
            <a:pPr marL="342900" indent="-342900">
              <a:buFont typeface="Arial" panose="020B0604020202020204" pitchFamily="34" charset="0"/>
              <a:buChar char="•"/>
            </a:pPr>
            <a:r>
              <a:rPr lang="en-US" dirty="0">
                <a:latin typeface="+mn-lt"/>
              </a:rPr>
              <a:t>Owned by cloud services or hosting provider.</a:t>
            </a:r>
          </a:p>
          <a:p>
            <a:endParaRPr lang="en-US" sz="900" dirty="0">
              <a:latin typeface="+mn-lt"/>
            </a:endParaRPr>
          </a:p>
          <a:p>
            <a:pPr marL="342900" indent="-342900">
              <a:buFont typeface="Arial" panose="020B0604020202020204" pitchFamily="34" charset="0"/>
              <a:buChar char="•"/>
            </a:pPr>
            <a:r>
              <a:rPr lang="en-US" dirty="0">
                <a:latin typeface="+mn-lt"/>
              </a:rPr>
              <a:t>Provides resources and services to multiple organizations and users.</a:t>
            </a:r>
          </a:p>
          <a:p>
            <a:endParaRPr lang="en-US" sz="1000" dirty="0">
              <a:latin typeface="+mn-lt"/>
            </a:endParaRPr>
          </a:p>
          <a:p>
            <a:pPr marL="342900" indent="-342900">
              <a:buFont typeface="Arial" panose="020B0604020202020204" pitchFamily="34" charset="0"/>
              <a:buChar char="•"/>
            </a:pPr>
            <a:r>
              <a:rPr lang="en-US" dirty="0">
                <a:latin typeface="+mn-lt"/>
              </a:rPr>
              <a:t>Accessed via secure network connection (typically over the internet).</a:t>
            </a:r>
          </a:p>
        </p:txBody>
      </p:sp>
      <p:pic>
        <p:nvPicPr>
          <p:cNvPr id="5" name="Picture 4" descr="Multiple hands hold data up to servers in the clouds.">
            <a:extLst>
              <a:ext uri="{FF2B5EF4-FFF2-40B4-BE49-F238E27FC236}">
                <a16:creationId xmlns:a16="http://schemas.microsoft.com/office/drawing/2014/main" id="{24C1C11F-6E6D-4250-8043-EA724A676D1B}"/>
              </a:ext>
              <a:ext uri="{C183D7F6-B498-43B3-948B-1728B52AA6E4}">
                <adec:decorative xmlns:adec="http://schemas.microsoft.com/office/drawing/2017/decorative" val="0"/>
              </a:ext>
            </a:extLst>
          </p:cNvPr>
          <p:cNvPicPr>
            <a:picLocks noChangeAspect="1"/>
          </p:cNvPicPr>
          <p:nvPr/>
        </p:nvPicPr>
        <p:blipFill rotWithShape="1">
          <a:blip r:embed="rId3">
            <a:extLst>
              <a:ext uri="{28A0092B-C50C-407E-A947-70E740481C1C}">
                <a14:useLocalDpi xmlns:a14="http://schemas.microsoft.com/office/drawing/2010/main" val="0"/>
              </a:ext>
            </a:extLst>
          </a:blip>
          <a:srcRect b="-2"/>
          <a:stretch/>
        </p:blipFill>
        <p:spPr>
          <a:xfrm>
            <a:off x="6428181" y="1860326"/>
            <a:ext cx="5394960" cy="3137348"/>
          </a:xfrm>
          <a:prstGeom prst="rect">
            <a:avLst/>
          </a:prstGeom>
          <a:noFill/>
        </p:spPr>
      </p:pic>
    </p:spTree>
    <p:extLst>
      <p:ext uri="{BB962C8B-B14F-4D97-AF65-F5344CB8AC3E}">
        <p14:creationId xmlns:p14="http://schemas.microsoft.com/office/powerpoint/2010/main" val="309643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609600" y="152718"/>
            <a:ext cx="7721600" cy="1371600"/>
          </a:xfrm>
        </p:spPr>
        <p:txBody>
          <a:bodyPr/>
          <a:lstStyle/>
          <a:p>
            <a:r>
              <a:rPr lang="en-US" dirty="0"/>
              <a:t>Hybrid cloud</a:t>
            </a:r>
          </a:p>
        </p:txBody>
      </p:sp>
      <p:sp>
        <p:nvSpPr>
          <p:cNvPr id="6" name="Text Placeholder 5"/>
          <p:cNvSpPr>
            <a:spLocks noGrp="1"/>
          </p:cNvSpPr>
          <p:nvPr>
            <p:ph sz="quarter" idx="10"/>
          </p:nvPr>
        </p:nvSpPr>
        <p:spPr>
          <a:xfrm>
            <a:off x="425450" y="4937613"/>
            <a:ext cx="11341100" cy="923330"/>
          </a:xfrm>
        </p:spPr>
        <p:txBody>
          <a:bodyPr vert="horz" wrap="square" lIns="0" tIns="91440" rIns="146304" bIns="91440" rtlCol="0" anchor="t">
            <a:spAutoFit/>
          </a:bodyPr>
          <a:lstStyle/>
          <a:p>
            <a:pPr algn="ctr"/>
            <a:r>
              <a:rPr lang="en-US" dirty="0"/>
              <a:t>Combines </a:t>
            </a:r>
            <a:r>
              <a:rPr lang="en-US" b="1" dirty="0"/>
              <a:t>Public</a:t>
            </a:r>
            <a:r>
              <a:rPr lang="en-US" dirty="0"/>
              <a:t> and </a:t>
            </a:r>
            <a:r>
              <a:rPr lang="en-US" b="1" dirty="0"/>
              <a:t>Private</a:t>
            </a:r>
            <a:r>
              <a:rPr lang="en-US" dirty="0"/>
              <a:t> clouds to allow applications to run in the  </a:t>
            </a:r>
            <a:br>
              <a:rPr lang="en-US" dirty="0"/>
            </a:br>
            <a:r>
              <a:rPr lang="en-US" dirty="0"/>
              <a:t>most appropriate location.</a:t>
            </a:r>
          </a:p>
        </p:txBody>
      </p:sp>
      <p:pic>
        <p:nvPicPr>
          <p:cNvPr id="5" name="Picture 4" descr="The public cloud image and private cloud image are connected with a plus sign, demonstrating that a hybrid cloud is a combination of the two.">
            <a:extLst>
              <a:ext uri="{FF2B5EF4-FFF2-40B4-BE49-F238E27FC236}">
                <a16:creationId xmlns:a16="http://schemas.microsoft.com/office/drawing/2014/main" id="{14976C97-24C8-4AD8-BD44-300CAFDDB0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5630" y="538900"/>
            <a:ext cx="7517223" cy="3984128"/>
          </a:xfrm>
          <a:prstGeom prst="rect">
            <a:avLst/>
          </a:prstGeom>
        </p:spPr>
      </p:pic>
    </p:spTree>
    <p:extLst>
      <p:ext uri="{BB962C8B-B14F-4D97-AF65-F5344CB8AC3E}">
        <p14:creationId xmlns:p14="http://schemas.microsoft.com/office/powerpoint/2010/main" val="3382167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dirty="0"/>
              <a:t>Cloud Adoption: A Leadership Perspective</a:t>
            </a:r>
          </a:p>
        </p:txBody>
      </p:sp>
      <p:sp>
        <p:nvSpPr>
          <p:cNvPr id="3" name="Content Placeholder 2"/>
          <p:cNvSpPr>
            <a:spLocks noGrp="1"/>
          </p:cNvSpPr>
          <p:nvPr>
            <p:ph idx="1"/>
          </p:nvPr>
        </p:nvSpPr>
        <p:spPr/>
        <p:txBody>
          <a:bodyPr/>
          <a:lstStyle/>
          <a:p>
            <a:pPr lvl="0"/>
            <a:r>
              <a:t>Developing a cloud adoption strategy</a:t>
            </a:r>
          </a:p>
          <a:p>
            <a:pPr lvl="1"/>
            <a:r>
              <a:t>Leaders must define workloads to migrate first, considering business goals.</a:t>
            </a:r>
          </a:p>
          <a:p>
            <a:pPr lvl="0"/>
            <a:r>
              <a:t>Aligning cloud initiatives with business goals</a:t>
            </a:r>
          </a:p>
          <a:p>
            <a:pPr lvl="1"/>
            <a:r>
              <a:t>Cloud adoption should directly support larger objectives such as cost optimization and enhanced customer experience.</a:t>
            </a:r>
          </a:p>
          <a:p>
            <a:pPr lvl="0"/>
            <a:r>
              <a:t>Overcoming challenges</a:t>
            </a:r>
          </a:p>
          <a:p>
            <a:pPr lvl="1"/>
            <a:r>
              <a:t>Common challenges include security concerns and organizational resistance, which can be addressed through training and transparent communication.</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12</a:t>
            </a:fld>
            <a:endParaRPr lang="en-US" dirty="0">
              <a:solidFill>
                <a:srgbClr val="D1282E"/>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F333-1540-621C-962C-DB9E3EF46C26}"/>
              </a:ext>
            </a:extLst>
          </p:cNvPr>
          <p:cNvSpPr>
            <a:spLocks noGrp="1"/>
          </p:cNvSpPr>
          <p:nvPr>
            <p:ph type="title"/>
          </p:nvPr>
        </p:nvSpPr>
        <p:spPr>
          <a:xfrm>
            <a:off x="609600" y="152718"/>
            <a:ext cx="7721600" cy="1371600"/>
          </a:xfrm>
        </p:spPr>
        <p:txBody>
          <a:bodyPr vert="horz" lIns="91440" tIns="45720" rIns="91440" bIns="45720" rtlCol="0" anchor="b">
            <a:normAutofit/>
          </a:bodyPr>
          <a:lstStyle/>
          <a:p>
            <a:r>
              <a:rPr lang="en-US" dirty="0"/>
              <a:t>Predictive Analytics</a:t>
            </a:r>
          </a:p>
        </p:txBody>
      </p:sp>
      <p:pic>
        <p:nvPicPr>
          <p:cNvPr id="5" name="Content Placeholder 4" descr="Medical interface of the future, a system for managing medical data obtained by scanning the neural network of the human brain. Thanks to modern technologies and the help of neural networks, it is possible to make predictions and diagnose diseases at an early stage.">
            <a:extLst>
              <a:ext uri="{FF2B5EF4-FFF2-40B4-BE49-F238E27FC236}">
                <a16:creationId xmlns:a16="http://schemas.microsoft.com/office/drawing/2014/main" id="{00752F92-4D74-48D1-9A0F-F504ECEAFD93}"/>
              </a:ext>
            </a:extLst>
          </p:cNvPr>
          <p:cNvPicPr>
            <a:picLocks noGrp="1" noChangeAspect="1"/>
          </p:cNvPicPr>
          <p:nvPr>
            <p:ph sz="half" idx="1"/>
          </p:nvPr>
        </p:nvPicPr>
        <p:blipFill>
          <a:blip r:embed="rId3"/>
          <a:stretch>
            <a:fillRect/>
          </a:stretch>
        </p:blipFill>
        <p:spPr>
          <a:xfrm>
            <a:off x="609600" y="2294020"/>
            <a:ext cx="5608083" cy="2957387"/>
          </a:xfrm>
        </p:spPr>
      </p:pic>
      <p:sp>
        <p:nvSpPr>
          <p:cNvPr id="4" name="Content Placeholder 3">
            <a:extLst>
              <a:ext uri="{FF2B5EF4-FFF2-40B4-BE49-F238E27FC236}">
                <a16:creationId xmlns:a16="http://schemas.microsoft.com/office/drawing/2014/main" id="{7DBA970D-2428-CEF9-FD33-953C5BE88F6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786880" y="1574800"/>
            <a:ext cx="4389120" cy="4525963"/>
          </a:xfrm>
        </p:spPr>
        <p:txBody>
          <a:bodyPr>
            <a:normAutofit lnSpcReduction="10000"/>
          </a:bodyPr>
          <a:lstStyle/>
          <a:p>
            <a:r>
              <a:rPr lang="en-US"/>
              <a:t>Azure Machine Learning</a:t>
            </a:r>
          </a:p>
          <a:p>
            <a:pPr lvl="1"/>
            <a:r>
              <a:rPr lang="en-US"/>
              <a:t>Azure Machine Learning is a cloud-based service that enables you to build and deploy machine learning models at scale. It provides a range of tools and services for developing, testing, and deploying predictive models.</a:t>
            </a:r>
          </a:p>
          <a:p>
            <a:r>
              <a:rPr lang="en-US"/>
              <a:t>Predictive Models</a:t>
            </a:r>
          </a:p>
          <a:p>
            <a:pPr lvl="1"/>
            <a:r>
              <a:rPr lang="en-US"/>
              <a:t>Predictive models are machine learning models that can make accurate forecasts and predictions based on historical data. They can help businesses and organizations make informed decisions about the future.</a:t>
            </a:r>
          </a:p>
        </p:txBody>
      </p:sp>
    </p:spTree>
    <p:extLst>
      <p:ext uri="{BB962C8B-B14F-4D97-AF65-F5344CB8AC3E}">
        <p14:creationId xmlns:p14="http://schemas.microsoft.com/office/powerpoint/2010/main" val="1330048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207FA-39F1-C0EB-E40E-0450D9B8DEC6}"/>
              </a:ext>
            </a:extLst>
          </p:cNvPr>
          <p:cNvSpPr>
            <a:spLocks noGrp="1"/>
          </p:cNvSpPr>
          <p:nvPr>
            <p:ph type="title"/>
          </p:nvPr>
        </p:nvSpPr>
        <p:spPr>
          <a:xfrm>
            <a:off x="609600" y="152718"/>
            <a:ext cx="7721600" cy="1371600"/>
          </a:xfrm>
        </p:spPr>
        <p:txBody>
          <a:bodyPr vert="horz" lIns="91440" tIns="45720" rIns="91440" bIns="45720" rtlCol="0" anchor="b">
            <a:normAutofit/>
          </a:bodyPr>
          <a:lstStyle/>
          <a:p>
            <a:r>
              <a:rPr lang="en-US" dirty="0"/>
              <a:t>Artificial Intelligence and Machine Learning</a:t>
            </a:r>
          </a:p>
        </p:txBody>
      </p:sp>
      <p:pic>
        <p:nvPicPr>
          <p:cNvPr id="5" name="Content Placeholder 4" descr="Angle view of circuit shaped like a brain">
            <a:extLst>
              <a:ext uri="{FF2B5EF4-FFF2-40B4-BE49-F238E27FC236}">
                <a16:creationId xmlns:a16="http://schemas.microsoft.com/office/drawing/2014/main" id="{06BBD4D3-40DA-487F-BD2E-8536DC9CD966}"/>
              </a:ext>
            </a:extLst>
          </p:cNvPr>
          <p:cNvPicPr>
            <a:picLocks noGrp="1" noChangeAspect="1"/>
          </p:cNvPicPr>
          <p:nvPr>
            <p:ph sz="half" idx="1"/>
          </p:nvPr>
        </p:nvPicPr>
        <p:blipFill>
          <a:blip r:embed="rId3"/>
          <a:stretch>
            <a:fillRect/>
          </a:stretch>
        </p:blipFill>
        <p:spPr>
          <a:xfrm>
            <a:off x="826584" y="2021420"/>
            <a:ext cx="5206752" cy="3625403"/>
          </a:xfrm>
        </p:spPr>
      </p:pic>
      <p:sp>
        <p:nvSpPr>
          <p:cNvPr id="4" name="Content Placeholder 3">
            <a:extLst>
              <a:ext uri="{FF2B5EF4-FFF2-40B4-BE49-F238E27FC236}">
                <a16:creationId xmlns:a16="http://schemas.microsoft.com/office/drawing/2014/main" id="{7DDFB9BD-4BBE-AD67-4DB0-5AB8BE166D0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786880" y="1574800"/>
            <a:ext cx="4389120" cy="4525963"/>
          </a:xfrm>
        </p:spPr>
        <p:txBody>
          <a:bodyPr>
            <a:normAutofit/>
          </a:bodyPr>
          <a:lstStyle/>
          <a:p>
            <a:r>
              <a:rPr lang="en-US"/>
              <a:t>Azure Cognitive Services</a:t>
            </a:r>
          </a:p>
          <a:p>
            <a:pPr lvl="1"/>
            <a:r>
              <a:rPr lang="en-US"/>
              <a:t>Azure Cognitive Services provide pre-built APIs for computer vision, natural language processing, and speech recognition, allowing you to easily add AI capabilities to your applications.</a:t>
            </a:r>
          </a:p>
          <a:p>
            <a:r>
              <a:rPr lang="en-US"/>
              <a:t>Azure Machine Learning</a:t>
            </a:r>
          </a:p>
          <a:p>
            <a:pPr lvl="1"/>
            <a:r>
              <a:rPr lang="en-US"/>
              <a:t>Azure Machine Learning is a cloud-based platform that lets you easily build, deploy, and manage machine learning models at scale.</a:t>
            </a:r>
          </a:p>
        </p:txBody>
      </p:sp>
    </p:spTree>
    <p:extLst>
      <p:ext uri="{BB962C8B-B14F-4D97-AF65-F5344CB8AC3E}">
        <p14:creationId xmlns:p14="http://schemas.microsoft.com/office/powerpoint/2010/main" val="8295626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normAutofit fontScale="90000"/>
          </a:bodyPr>
          <a:lstStyle/>
          <a:p>
            <a:pPr marL="0" lvl="0" indent="0">
              <a:buNone/>
            </a:pPr>
            <a:r>
              <a:rPr b="1"/>
              <a:t>Demo: Azure AutoML for Business Insights (Part 1)</a:t>
            </a:r>
          </a:p>
        </p:txBody>
      </p:sp>
      <p:sp>
        <p:nvSpPr>
          <p:cNvPr id="3" name="Content Placeholder 2"/>
          <p:cNvSpPr>
            <a:spLocks noGrp="1"/>
          </p:cNvSpPr>
          <p:nvPr>
            <p:ph idx="1"/>
          </p:nvPr>
        </p:nvSpPr>
        <p:spPr/>
        <p:txBody>
          <a:bodyPr>
            <a:normAutofit fontScale="92500" lnSpcReduction="20000"/>
          </a:bodyPr>
          <a:lstStyle/>
          <a:p>
            <a:pPr lvl="0"/>
            <a:r>
              <a:rPr b="1"/>
              <a:t>Step 1</a:t>
            </a:r>
            <a:r>
              <a:t>: Log into </a:t>
            </a:r>
            <a:r>
              <a:rPr>
                <a:hlinkClick r:id="rId3"/>
              </a:rPr>
              <a:t>Azure Machine Learning Studio</a:t>
            </a:r>
            <a:r>
              <a:t>.</a:t>
            </a:r>
          </a:p>
          <a:p>
            <a:pPr lvl="0"/>
            <a:r>
              <a:rPr b="1"/>
              <a:t>Step 2</a:t>
            </a:r>
            <a:r>
              <a:t>: Create a new workspace. In the workspace creation form:</a:t>
            </a:r>
          </a:p>
          <a:p>
            <a:pPr lvl="1"/>
            <a:r>
              <a:rPr b="1"/>
              <a:t>Subscription</a:t>
            </a:r>
            <a:r>
              <a:t>: Select your Azure subscription.</a:t>
            </a:r>
          </a:p>
          <a:p>
            <a:pPr lvl="1"/>
            <a:r>
              <a:rPr b="1"/>
              <a:t>Resource Group</a:t>
            </a:r>
            <a:r>
              <a:t>: Choose an existing resource group or create a new one.</a:t>
            </a:r>
          </a:p>
          <a:p>
            <a:pPr lvl="1"/>
            <a:r>
              <a:rPr b="1"/>
              <a:t>Workspace Name</a:t>
            </a:r>
            <a:r>
              <a:t>: Provide a unique name for the workspace.</a:t>
            </a:r>
          </a:p>
          <a:p>
            <a:pPr lvl="1"/>
            <a:r>
              <a:rPr b="1"/>
              <a:t>Region</a:t>
            </a:r>
            <a:r>
              <a:t>: Select the region closest to you.</a:t>
            </a:r>
          </a:p>
          <a:p>
            <a:pPr lvl="1"/>
            <a:r>
              <a:t>Leave the rest as default and click </a:t>
            </a:r>
            <a:r>
              <a:rPr b="1"/>
              <a:t>Create</a:t>
            </a:r>
            <a:r>
              <a:t>.</a:t>
            </a:r>
          </a:p>
          <a:p>
            <a:pPr lvl="0"/>
            <a:r>
              <a:rPr b="1"/>
              <a:t>Step 3</a:t>
            </a:r>
            <a:r>
              <a:t>: Upload your dataset by navigating to the </a:t>
            </a:r>
            <a:r>
              <a:rPr b="1"/>
              <a:t>Data</a:t>
            </a:r>
            <a:r>
              <a:t> section.</a:t>
            </a:r>
          </a:p>
          <a:p>
            <a:pPr lvl="1"/>
            <a:r>
              <a:rPr b="1"/>
              <a:t>File Type</a:t>
            </a:r>
            <a:r>
              <a:t>: Choose </a:t>
            </a:r>
            <a:r>
              <a:rPr b="1"/>
              <a:t>File</a:t>
            </a:r>
            <a:r>
              <a:t> and upload the </a:t>
            </a:r>
            <a:r>
              <a:rPr b="1"/>
              <a:t>CustomerChurn.csv</a:t>
            </a:r>
            <a:r>
              <a:t> file.</a:t>
            </a:r>
          </a:p>
          <a:p>
            <a:pPr lvl="1"/>
            <a:r>
              <a:t>Follow the prompts to validate and create the dataset.</a:t>
            </a:r>
          </a:p>
          <a:p>
            <a:pPr lvl="0"/>
            <a:r>
              <a:rPr b="1"/>
              <a:t>Step 4</a:t>
            </a:r>
            <a:r>
              <a:t>: Create an AutoML experiment.</a:t>
            </a:r>
          </a:p>
          <a:p>
            <a:pPr lvl="1"/>
            <a:r>
              <a:t>Select the </a:t>
            </a:r>
            <a:r>
              <a:rPr b="1"/>
              <a:t>CustomerChurn</a:t>
            </a:r>
            <a:r>
              <a:t> dataset.</a:t>
            </a:r>
          </a:p>
          <a:p>
            <a:pPr lvl="1"/>
            <a:r>
              <a:t>Choose </a:t>
            </a:r>
            <a:r>
              <a:rPr b="1"/>
              <a:t>Churn</a:t>
            </a:r>
            <a:r>
              <a:t> as the target column (the outcome we are trying to predict).</a:t>
            </a:r>
          </a:p>
          <a:p>
            <a:pPr lvl="1"/>
            <a:r>
              <a:t>Select </a:t>
            </a:r>
            <a:r>
              <a:rPr b="1"/>
              <a:t>Classification</a:t>
            </a:r>
            <a:r>
              <a:t> as the machine learning task.</a:t>
            </a:r>
          </a:p>
          <a:p>
            <a:pPr lvl="1"/>
            <a:r>
              <a:t>Use other columns as input features to predict churn, such as:</a:t>
            </a:r>
          </a:p>
          <a:p>
            <a:pPr lvl="2"/>
            <a:r>
              <a:rPr b="1"/>
              <a:t>tenure</a:t>
            </a:r>
          </a:p>
          <a:p>
            <a:pPr lvl="2"/>
            <a:r>
              <a:rPr b="1"/>
              <a:t>InternetService</a:t>
            </a:r>
          </a:p>
          <a:p>
            <a:pPr lvl="2"/>
            <a:r>
              <a:rPr b="1"/>
              <a:t>Contract</a:t>
            </a:r>
          </a:p>
          <a:p>
            <a:pPr lvl="2"/>
            <a:r>
              <a:rPr b="1"/>
              <a:t>MonthlyCharges</a:t>
            </a:r>
          </a:p>
          <a:p>
            <a:pPr lvl="2"/>
            <a:r>
              <a:rPr b="1"/>
              <a:t>TotalCharges</a:t>
            </a:r>
          </a:p>
          <a:p>
            <a:pPr lvl="2"/>
            <a:r>
              <a:rPr b="1"/>
              <a:t>SeniorCitizen</a:t>
            </a:r>
          </a:p>
          <a:p>
            <a:pPr lvl="0"/>
            <a:r>
              <a:rPr b="1"/>
              <a:t>Step 5</a:t>
            </a:r>
            <a:r>
              <a:t>: Run the experiment and review the results by comparing the predicted churn values with the actual </a:t>
            </a:r>
            <a:r>
              <a:rPr b="1"/>
              <a:t>Churn</a:t>
            </a:r>
            <a:r>
              <a:t> column from the dataset.</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15</a:t>
            </a:fld>
            <a:endParaRPr lang="en-US" dirty="0">
              <a:solidFill>
                <a:srgbClr val="D1282E"/>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457200" lvl="0" indent="-457200">
              <a:buFont typeface="Wingdings" panose="05000000000000000000" pitchFamily="2" charset="2"/>
              <a:buChar char="v"/>
            </a:pPr>
            <a:r>
              <a:rPr dirty="0"/>
              <a:t>Azure Cloud Platform Overview</a:t>
            </a:r>
          </a:p>
        </p:txBody>
      </p:sp>
      <p:sp>
        <p:nvSpPr>
          <p:cNvPr id="3" name="Content Placeholder 2"/>
          <p:cNvSpPr>
            <a:spLocks noGrp="1"/>
          </p:cNvSpPr>
          <p:nvPr>
            <p:ph idx="1"/>
          </p:nvPr>
        </p:nvSpPr>
        <p:spPr/>
        <p:txBody>
          <a:bodyPr/>
          <a:lstStyle/>
          <a:p>
            <a:pPr lvl="0"/>
            <a:r>
              <a:t>Why Azure?</a:t>
            </a:r>
          </a:p>
          <a:p>
            <a:pPr lvl="0"/>
            <a:r>
              <a:t>Key Services Offered by Azure</a:t>
            </a:r>
          </a:p>
          <a:p>
            <a:pPr lvl="0"/>
            <a:r>
              <a:t>Competitive Advantages of Azure Over Other Cloud Platforms</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16</a:t>
            </a:fld>
            <a:endParaRPr lang="en-US" dirty="0">
              <a:solidFill>
                <a:srgbClr val="D1282E"/>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Why Azure?</a:t>
            </a:r>
          </a:p>
        </p:txBody>
      </p:sp>
      <p:sp>
        <p:nvSpPr>
          <p:cNvPr id="3" name="Content Placeholder 2"/>
          <p:cNvSpPr>
            <a:spLocks noGrp="1"/>
          </p:cNvSpPr>
          <p:nvPr>
            <p:ph idx="1"/>
          </p:nvPr>
        </p:nvSpPr>
        <p:spPr/>
        <p:txBody>
          <a:bodyPr/>
          <a:lstStyle/>
          <a:p>
            <a:pPr lvl="0"/>
            <a:r>
              <a:t>Microsoft’s leadership in cloud technology</a:t>
            </a:r>
          </a:p>
          <a:p>
            <a:pPr lvl="1"/>
            <a:r>
              <a:t>Azure is trusted by top Fortune 500 companies for its innovative cloud solutions.</a:t>
            </a:r>
          </a:p>
          <a:p>
            <a:pPr lvl="0"/>
            <a:r>
              <a:t>Security and scalability</a:t>
            </a:r>
          </a:p>
          <a:p>
            <a:pPr lvl="1"/>
            <a:r>
              <a:t>Azure offers enterprise-grade security and seamless scalability to accommodate growing business needs.</a:t>
            </a:r>
          </a:p>
          <a:p>
            <a:pPr lvl="0"/>
            <a:r>
              <a:t>Global infrastructure</a:t>
            </a:r>
          </a:p>
          <a:p>
            <a:pPr lvl="1"/>
            <a:r>
              <a:t>With data centers around the globe, Azure ensures high availability and low latency for users worldwide.</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17</a:t>
            </a:fld>
            <a:endParaRPr lang="en-US" dirty="0">
              <a:solidFill>
                <a:srgbClr val="D1282E"/>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Key Services Offered by Azure</a:t>
            </a:r>
          </a:p>
        </p:txBody>
      </p:sp>
      <p:sp>
        <p:nvSpPr>
          <p:cNvPr id="3" name="Content Placeholder 2"/>
          <p:cNvSpPr>
            <a:spLocks noGrp="1"/>
          </p:cNvSpPr>
          <p:nvPr>
            <p:ph idx="1"/>
          </p:nvPr>
        </p:nvSpPr>
        <p:spPr/>
        <p:txBody>
          <a:bodyPr/>
          <a:lstStyle/>
          <a:p>
            <a:pPr lvl="0"/>
            <a:r>
              <a:t>Compute</a:t>
            </a:r>
          </a:p>
          <a:p>
            <a:pPr lvl="1"/>
            <a:r>
              <a:t>Virtual Machines, App Services.</a:t>
            </a:r>
          </a:p>
          <a:p>
            <a:pPr lvl="0"/>
            <a:r>
              <a:t>Storage</a:t>
            </a:r>
          </a:p>
          <a:p>
            <a:pPr lvl="1"/>
            <a:r>
              <a:t>Blob storage, SQL databases.</a:t>
            </a:r>
          </a:p>
          <a:p>
            <a:pPr lvl="0"/>
            <a:r>
              <a:t>Networking</a:t>
            </a:r>
          </a:p>
          <a:p>
            <a:pPr lvl="1"/>
            <a:r>
              <a:t>Virtual networks, load balancers, and VPN gateways.</a:t>
            </a:r>
          </a:p>
          <a:p>
            <a:pPr lvl="0"/>
            <a:r>
              <a:t>AI and Machine Learning</a:t>
            </a:r>
          </a:p>
          <a:p>
            <a:pPr lvl="1"/>
            <a:r>
              <a:t>Azure Cognitive Services, Azure Machine Learning, and AutoML.</a:t>
            </a:r>
          </a:p>
          <a:p>
            <a:pPr lvl="0"/>
            <a:r>
              <a:t>Hybrid Cloud and Edge Solutions</a:t>
            </a:r>
          </a:p>
          <a:p>
            <a:pPr lvl="1"/>
            <a:r>
              <a:t>Azure Stack, Azure Arc.</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18</a:t>
            </a:fld>
            <a:endParaRPr lang="en-US" dirty="0">
              <a:solidFill>
                <a:srgbClr val="D1282E"/>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normAutofit fontScale="90000"/>
          </a:bodyPr>
          <a:lstStyle/>
          <a:p>
            <a:pPr marL="0" lvl="0" indent="0">
              <a:buNone/>
            </a:pPr>
            <a:r>
              <a:rPr b="1"/>
              <a:t>Competitive Advantages of Azure Over Other Cloud Platforms</a:t>
            </a:r>
          </a:p>
        </p:txBody>
      </p:sp>
      <p:sp>
        <p:nvSpPr>
          <p:cNvPr id="3" name="Content Placeholder 2"/>
          <p:cNvSpPr>
            <a:spLocks noGrp="1"/>
          </p:cNvSpPr>
          <p:nvPr>
            <p:ph idx="1"/>
          </p:nvPr>
        </p:nvSpPr>
        <p:spPr/>
        <p:txBody>
          <a:bodyPr/>
          <a:lstStyle/>
          <a:p>
            <a:pPr lvl="0"/>
            <a:r>
              <a:t>Hybrid capabilities</a:t>
            </a:r>
          </a:p>
          <a:p>
            <a:pPr lvl="1"/>
            <a:r>
              <a:t>Azure stands out with its hybrid cloud offerings through Azure Stack and Azure Arc, enabling seamless integration between on-premises and cloud infrastructure.</a:t>
            </a:r>
          </a:p>
          <a:p>
            <a:pPr lvl="0"/>
            <a:r>
              <a:t>Security and compliance</a:t>
            </a:r>
          </a:p>
          <a:p>
            <a:pPr lvl="1"/>
            <a:r>
              <a:t>Azure has the largest portfolio of compliance certifications, including GDPR, HIPAA, and ISO 27001.</a:t>
            </a:r>
          </a:p>
          <a:p>
            <a:pPr lvl="0"/>
            <a:r>
              <a:t>Integration with Microsoft products</a:t>
            </a:r>
          </a:p>
          <a:p>
            <a:pPr lvl="1"/>
            <a:r>
              <a:t>Azure integrates seamlessly with Microsoft’s ecosystem (e.g., Microsoft 365, Dynamics 365).</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19</a:t>
            </a:fld>
            <a:endParaRPr lang="en-US" dirty="0">
              <a:solidFill>
                <a:srgbClr val="D1282E"/>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Agenda</a:t>
            </a:r>
          </a:p>
        </p:txBody>
      </p:sp>
      <p:sp>
        <p:nvSpPr>
          <p:cNvPr id="3" name="Content Placeholder 2"/>
          <p:cNvSpPr>
            <a:spLocks noGrp="1"/>
          </p:cNvSpPr>
          <p:nvPr>
            <p:ph idx="1"/>
          </p:nvPr>
        </p:nvSpPr>
        <p:spPr/>
        <p:txBody>
          <a:bodyPr/>
          <a:lstStyle/>
          <a:p>
            <a:pPr lvl="0"/>
            <a:r>
              <a:t>Introduction</a:t>
            </a:r>
          </a:p>
          <a:p>
            <a:pPr lvl="0"/>
            <a:r>
              <a:t>Cloud Computing Basics</a:t>
            </a:r>
          </a:p>
          <a:p>
            <a:pPr lvl="0"/>
            <a:r>
              <a:t>Demo: Azure AutoML for Business Insights</a:t>
            </a:r>
          </a:p>
          <a:p>
            <a:pPr lvl="0"/>
            <a:r>
              <a:t>Azure Cloud Platform</a:t>
            </a:r>
          </a:p>
          <a:p>
            <a:pPr lvl="0"/>
            <a:r>
              <a:t>Generative AI</a:t>
            </a:r>
          </a:p>
          <a:p>
            <a:pPr lvl="0"/>
            <a:r>
              <a:t>Demo: Interpreting Azure AutoML Results</a:t>
            </a:r>
          </a:p>
          <a:p>
            <a:pPr lvl="0"/>
            <a:r>
              <a:t>AI in Business Applications</a:t>
            </a:r>
          </a:p>
          <a:p>
            <a:pPr lvl="0"/>
            <a:r>
              <a:t>Demo: Real-Time Analytics with Azure Synapse</a:t>
            </a:r>
          </a:p>
          <a:p>
            <a:pPr lvl="0"/>
            <a:r>
              <a:t>Ethics, Security, and Culture</a:t>
            </a:r>
          </a:p>
          <a:p>
            <a:pPr lvl="0"/>
            <a:r>
              <a:t>Q&amp;A and Wrap-Up</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2</a:t>
            </a:fld>
            <a:endParaRPr lang="en-US" dirty="0">
              <a:solidFill>
                <a:srgbClr val="D1282E"/>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457200" lvl="0" indent="-457200">
              <a:buFont typeface="Wingdings" panose="05000000000000000000" pitchFamily="2" charset="2"/>
              <a:buChar char="v"/>
            </a:pPr>
            <a:r>
              <a:rPr dirty="0"/>
              <a:t>Generative AI</a:t>
            </a:r>
          </a:p>
        </p:txBody>
      </p:sp>
      <p:sp>
        <p:nvSpPr>
          <p:cNvPr id="3" name="Content Placeholder 2"/>
          <p:cNvSpPr>
            <a:spLocks noGrp="1"/>
          </p:cNvSpPr>
          <p:nvPr>
            <p:ph idx="1"/>
          </p:nvPr>
        </p:nvSpPr>
        <p:spPr/>
        <p:txBody>
          <a:bodyPr/>
          <a:lstStyle/>
          <a:p>
            <a:pPr lvl="0"/>
            <a:r>
              <a:t>What Is Generative AI?</a:t>
            </a:r>
          </a:p>
          <a:p>
            <a:pPr lvl="0"/>
            <a:r>
              <a:t>Key Tools: GPT, DALL·E, Codex</a:t>
            </a:r>
          </a:p>
          <a:p>
            <a:pPr lvl="0"/>
            <a:r>
              <a:t>The Impact of Generative AI on Industries</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20</a:t>
            </a:fld>
            <a:endParaRPr lang="en-US" dirty="0">
              <a:solidFill>
                <a:srgbClr val="D1282E"/>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What Is Generative AI?</a:t>
            </a:r>
          </a:p>
        </p:txBody>
      </p:sp>
      <p:sp>
        <p:nvSpPr>
          <p:cNvPr id="3" name="Content Placeholder 2"/>
          <p:cNvSpPr>
            <a:spLocks noGrp="1"/>
          </p:cNvSpPr>
          <p:nvPr>
            <p:ph idx="1"/>
          </p:nvPr>
        </p:nvSpPr>
        <p:spPr/>
        <p:txBody>
          <a:bodyPr/>
          <a:lstStyle/>
          <a:p>
            <a:pPr lvl="0"/>
            <a:r>
              <a:t>Defining Generative AI</a:t>
            </a:r>
          </a:p>
          <a:p>
            <a:pPr lvl="1"/>
            <a:r>
              <a:t>Generative AI models create new content, such as text, images, or code, based on the input data provided.</a:t>
            </a:r>
          </a:p>
          <a:p>
            <a:pPr lvl="0"/>
            <a:r>
              <a:t>Difference from traditional AI</a:t>
            </a:r>
          </a:p>
          <a:p>
            <a:pPr lvl="1"/>
            <a:r>
              <a:t>Traditional AI analyzes and classifies data, while Generative AI produces new outputs.</a:t>
            </a:r>
          </a:p>
          <a:p>
            <a:pPr lvl="0"/>
            <a:r>
              <a:t>Applications of Generative AI</a:t>
            </a:r>
          </a:p>
          <a:p>
            <a:pPr lvl="1"/>
            <a:r>
              <a:t>Used in industries such as media, retail, and healthcare to automate creative tasks and improve productivity.</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21</a:t>
            </a:fld>
            <a:endParaRPr lang="en-US" dirty="0">
              <a:solidFill>
                <a:srgbClr val="D1282E"/>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Key Tools: GPT, DALL·E, Codex</a:t>
            </a:r>
          </a:p>
        </p:txBody>
      </p:sp>
      <p:sp>
        <p:nvSpPr>
          <p:cNvPr id="3" name="Content Placeholder 2"/>
          <p:cNvSpPr>
            <a:spLocks noGrp="1"/>
          </p:cNvSpPr>
          <p:nvPr>
            <p:ph idx="1"/>
          </p:nvPr>
        </p:nvSpPr>
        <p:spPr/>
        <p:txBody>
          <a:bodyPr/>
          <a:lstStyle/>
          <a:p>
            <a:pPr lvl="0"/>
            <a:r>
              <a:t>GPT (Generative Pretrained Transformer)</a:t>
            </a:r>
          </a:p>
          <a:p>
            <a:pPr lvl="1"/>
            <a:r>
              <a:t>Creates human-like text based on input prompts, useful for chatbots, content generation, and summarization.</a:t>
            </a:r>
          </a:p>
          <a:p>
            <a:pPr lvl="0"/>
            <a:r>
              <a:t>DALL·E</a:t>
            </a:r>
          </a:p>
          <a:p>
            <a:pPr lvl="1"/>
            <a:r>
              <a:t>Generates images from textual descriptions, allowing for the creation of unique visuals based on user inputs.</a:t>
            </a:r>
          </a:p>
          <a:p>
            <a:pPr lvl="0"/>
            <a:r>
              <a:t>Codex</a:t>
            </a:r>
          </a:p>
          <a:p>
            <a:pPr lvl="1"/>
            <a:r>
              <a:t>Converts natural language into computer code, helping developers quickly write or improve code.</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22</a:t>
            </a:fld>
            <a:endParaRPr lang="en-US" dirty="0">
              <a:solidFill>
                <a:srgbClr val="D1282E"/>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The Impact of Generative AI on Industries</a:t>
            </a:r>
          </a:p>
        </p:txBody>
      </p:sp>
      <p:sp>
        <p:nvSpPr>
          <p:cNvPr id="3" name="Content Placeholder 2"/>
          <p:cNvSpPr>
            <a:spLocks noGrp="1"/>
          </p:cNvSpPr>
          <p:nvPr>
            <p:ph idx="1"/>
          </p:nvPr>
        </p:nvSpPr>
        <p:spPr/>
        <p:txBody>
          <a:bodyPr/>
          <a:lstStyle/>
          <a:p>
            <a:pPr lvl="0"/>
            <a:r>
              <a:t>Media and entertainment</a:t>
            </a:r>
          </a:p>
          <a:p>
            <a:pPr lvl="1"/>
            <a:r>
              <a:t>Generative AI automates content creation, from writing articles to generating video scripts.</a:t>
            </a:r>
          </a:p>
          <a:p>
            <a:pPr lvl="0"/>
            <a:r>
              <a:t>Retail and e-commerce</a:t>
            </a:r>
          </a:p>
          <a:p>
            <a:pPr lvl="1"/>
            <a:r>
              <a:t>AI-driven product recommendations, personalized marketing, and design automation for retail brands.</a:t>
            </a:r>
          </a:p>
          <a:p>
            <a:pPr lvl="0"/>
            <a:r>
              <a:t>Healthcare</a:t>
            </a:r>
          </a:p>
          <a:p>
            <a:pPr lvl="1"/>
            <a:r>
              <a:t>Assists in medical imaging, research, and the development of AI-driven diagnostic tools.</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23</a:t>
            </a:fld>
            <a:endParaRPr lang="en-US" dirty="0">
              <a:solidFill>
                <a:srgbClr val="D1282E"/>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normAutofit fontScale="90000"/>
          </a:bodyPr>
          <a:lstStyle/>
          <a:p>
            <a:pPr marL="0" lvl="0" indent="0">
              <a:buNone/>
            </a:pPr>
            <a:r>
              <a:rPr b="1"/>
              <a:t>Demo: Interpreting Azure AutoML Results (Part 2)</a:t>
            </a:r>
          </a:p>
        </p:txBody>
      </p:sp>
      <p:sp>
        <p:nvSpPr>
          <p:cNvPr id="3" name="Content Placeholder 2"/>
          <p:cNvSpPr>
            <a:spLocks noGrp="1"/>
          </p:cNvSpPr>
          <p:nvPr>
            <p:ph idx="1"/>
          </p:nvPr>
        </p:nvSpPr>
        <p:spPr/>
        <p:txBody>
          <a:bodyPr/>
          <a:lstStyle/>
          <a:p>
            <a:pPr lvl="0"/>
            <a:r>
              <a:rPr b="1"/>
              <a:t>Step 1</a:t>
            </a:r>
            <a:r>
              <a:t>: After running the AutoML experiment, review the results in Azure Machine Learning Studio. The platform will display the best model based on the performance metrics (e.g., accuracy, AUC).</a:t>
            </a:r>
          </a:p>
          <a:p>
            <a:pPr lvl="0"/>
            <a:r>
              <a:rPr b="1"/>
              <a:t>Step 2</a:t>
            </a:r>
            <a:r>
              <a:t>: Click on the best-performing model to see detailed metrics, including precision, recall, and confusion matrix.</a:t>
            </a:r>
          </a:p>
          <a:p>
            <a:pPr lvl="0"/>
            <a:r>
              <a:rPr b="1"/>
              <a:t>Step 3</a:t>
            </a:r>
            <a:r>
              <a:t>: Download the model to evaluate its predictions on new data or deploy it directly within Azure.</a:t>
            </a:r>
          </a:p>
          <a:p>
            <a:pPr lvl="0"/>
            <a:r>
              <a:rPr b="1"/>
              <a:t>Step 4</a:t>
            </a:r>
            <a:r>
              <a:t>: Deploy the model by selecting </a:t>
            </a:r>
            <a:r>
              <a:rPr b="1"/>
              <a:t>Deploy</a:t>
            </a:r>
            <a:r>
              <a:t> and configuring the deployment settings, including endpoint and scaling options.</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24</a:t>
            </a:fld>
            <a:endParaRPr lang="en-US" dirty="0">
              <a:solidFill>
                <a:srgbClr val="D1282E"/>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457200" lvl="0" indent="-457200">
              <a:buFont typeface="Wingdings" panose="05000000000000000000" pitchFamily="2" charset="2"/>
              <a:buChar char="v"/>
            </a:pPr>
            <a:r>
              <a:rPr dirty="0"/>
              <a:t>AI in Business Applications</a:t>
            </a:r>
          </a:p>
        </p:txBody>
      </p:sp>
      <p:sp>
        <p:nvSpPr>
          <p:cNvPr id="3" name="Content Placeholder 2"/>
          <p:cNvSpPr>
            <a:spLocks noGrp="1"/>
          </p:cNvSpPr>
          <p:nvPr>
            <p:ph idx="1"/>
          </p:nvPr>
        </p:nvSpPr>
        <p:spPr/>
        <p:txBody>
          <a:bodyPr/>
          <a:lstStyle/>
          <a:p>
            <a:pPr lvl="0"/>
            <a:r>
              <a:t>Generative AI Applications in Business</a:t>
            </a:r>
          </a:p>
          <a:p>
            <a:pPr lvl="0"/>
            <a:r>
              <a:t>Generative AI in Product Design</a:t>
            </a:r>
          </a:p>
          <a:p>
            <a:pPr lvl="0"/>
            <a:r>
              <a:t>Generative AI in Marketing</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25</a:t>
            </a:fld>
            <a:endParaRPr lang="en-US" dirty="0">
              <a:solidFill>
                <a:srgbClr val="D1282E"/>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91AB77E1-1183-D4CD-E102-EDC120F269F0}"/>
              </a:ext>
            </a:extLst>
          </p:cNvPr>
          <p:cNvSpPr>
            <a:spLocks noGrp="1"/>
          </p:cNvSpPr>
          <p:nvPr>
            <p:ph type="title"/>
          </p:nvPr>
        </p:nvSpPr>
        <p:spPr/>
        <p:txBody>
          <a:bodyPr/>
          <a:lstStyle/>
          <a:p>
            <a:r>
              <a:rPr lang="en-US" noProof="0" dirty="0"/>
              <a:t>AI has forever changed what software makes possible</a:t>
            </a:r>
            <a:endParaRPr lang="en-US" dirty="0"/>
          </a:p>
        </p:txBody>
      </p:sp>
      <p:grpSp>
        <p:nvGrpSpPr>
          <p:cNvPr id="11" name="Group 10">
            <a:extLst>
              <a:ext uri="{FF2B5EF4-FFF2-40B4-BE49-F238E27FC236}">
                <a16:creationId xmlns:a16="http://schemas.microsoft.com/office/drawing/2014/main" id="{9AD20446-CBCD-81D3-FFA1-3FD018079837}"/>
              </a:ext>
            </a:extLst>
          </p:cNvPr>
          <p:cNvGrpSpPr/>
          <p:nvPr/>
        </p:nvGrpSpPr>
        <p:grpSpPr>
          <a:xfrm>
            <a:off x="1022978" y="1987846"/>
            <a:ext cx="2649247" cy="2654157"/>
            <a:chOff x="1022978" y="1987846"/>
            <a:chExt cx="2649247" cy="2654157"/>
          </a:xfrm>
        </p:grpSpPr>
        <p:pic>
          <p:nvPicPr>
            <p:cNvPr id="4" name="Picture 3">
              <a:extLst>
                <a:ext uri="{FF2B5EF4-FFF2-40B4-BE49-F238E27FC236}">
                  <a16:creationId xmlns:a16="http://schemas.microsoft.com/office/drawing/2014/main" id="{0CEFA4AA-71A3-BB1A-3FBB-920F75FCCC27}"/>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5322"/>
                      </a14:imgEffect>
                    </a14:imgLayer>
                  </a14:imgProps>
                </a:ext>
                <a:ext uri="{28A0092B-C50C-407E-A947-70E740481C1C}">
                  <a14:useLocalDpi xmlns:a14="http://schemas.microsoft.com/office/drawing/2010/main" val="0"/>
                </a:ext>
              </a:extLst>
            </a:blip>
            <a:srcRect/>
            <a:stretch/>
          </p:blipFill>
          <p:spPr>
            <a:xfrm>
              <a:off x="1022978" y="1987846"/>
              <a:ext cx="2649247" cy="2654157"/>
            </a:xfrm>
            <a:prstGeom prst="roundRect">
              <a:avLst>
                <a:gd name="adj" fmla="val 7907"/>
              </a:avLst>
            </a:prstGeom>
            <a:ln>
              <a:noFill/>
            </a:ln>
          </p:spPr>
        </p:pic>
        <p:sp>
          <p:nvSpPr>
            <p:cNvPr id="6" name="Rounded Rectangle 5">
              <a:extLst>
                <a:ext uri="{FF2B5EF4-FFF2-40B4-BE49-F238E27FC236}">
                  <a16:creationId xmlns:a16="http://schemas.microsoft.com/office/drawing/2014/main" id="{FE531685-0FDF-0AF1-0A63-93C9C6E15FEF}"/>
                </a:ext>
              </a:extLst>
            </p:cNvPr>
            <p:cNvSpPr/>
            <p:nvPr/>
          </p:nvSpPr>
          <p:spPr bwMode="auto">
            <a:xfrm>
              <a:off x="1022979" y="3324070"/>
              <a:ext cx="2649245" cy="1315760"/>
            </a:xfrm>
            <a:prstGeom prst="roundRect">
              <a:avLst/>
            </a:prstGeom>
            <a:gradFill>
              <a:gsLst>
                <a:gs pos="0">
                  <a:srgbClr val="F5F1FA">
                    <a:lumMod val="97099"/>
                    <a:alpha val="0"/>
                  </a:srgbClr>
                </a:gs>
                <a:gs pos="40000">
                  <a:schemeClr val="tx1">
                    <a:alpha val="95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8" name="TextBox 7">
              <a:extLst>
                <a:ext uri="{FF2B5EF4-FFF2-40B4-BE49-F238E27FC236}">
                  <a16:creationId xmlns:a16="http://schemas.microsoft.com/office/drawing/2014/main" id="{E726EDA5-CE71-3E73-D852-0FF9BEFF38E6}"/>
                </a:ext>
              </a:extLst>
            </p:cNvPr>
            <p:cNvSpPr txBox="1"/>
            <p:nvPr/>
          </p:nvSpPr>
          <p:spPr>
            <a:xfrm>
              <a:off x="1088669" y="3819926"/>
              <a:ext cx="2583556" cy="597087"/>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82499"/>
                </a:lnSpc>
                <a:spcBef>
                  <a:spcPts val="0"/>
                </a:spcBef>
                <a:spcAft>
                  <a:spcPts val="0"/>
                </a:spcAft>
                <a:buClrTx/>
                <a:buSzTx/>
                <a:buFontTx/>
                <a:buNone/>
                <a:tabLst/>
                <a:defRPr/>
              </a:pPr>
              <a:r>
                <a:rPr kumimoji="0" lang="en-US" sz="2000" b="1" i="0" u="none" strike="noStrike" kern="1200" cap="none" spc="0" normalizeH="0" baseline="0" noProof="0">
                  <a:ln>
                    <a:noFill/>
                  </a:ln>
                  <a:solidFill>
                    <a:srgbClr val="000000"/>
                  </a:solidFill>
                  <a:effectLst/>
                  <a:uLnTx/>
                  <a:uFillTx/>
                  <a:latin typeface="Segoe UI Semibold 8" panose="020B0502040204020203" pitchFamily="34" charset="0"/>
                  <a:ea typeface="Segoe UI Semibold 8" panose="020B0502040204020203" pitchFamily="34" charset="0"/>
                  <a:cs typeface="Segoe UI Semibold 8" panose="020B0502040204020203" pitchFamily="34" charset="0"/>
                </a:rPr>
                <a:t>It’s elevating </a:t>
              </a:r>
              <a:br>
                <a:rPr kumimoji="0" lang="en-US" sz="2000" b="1" i="0" u="none" strike="noStrike" kern="1200" cap="none" spc="0" normalizeH="0" baseline="0" noProof="0">
                  <a:ln>
                    <a:noFill/>
                  </a:ln>
                  <a:solidFill>
                    <a:srgbClr val="000000"/>
                  </a:solidFill>
                  <a:effectLst/>
                  <a:uLnTx/>
                  <a:uFillTx/>
                  <a:latin typeface="Segoe UI Semibold 8" panose="020B0502040204020203" pitchFamily="34" charset="0"/>
                  <a:ea typeface="Segoe UI Semibold 8" panose="020B0502040204020203" pitchFamily="34" charset="0"/>
                  <a:cs typeface="Segoe UI Semibold 8" panose="020B0502040204020203" pitchFamily="34" charset="0"/>
                </a:rPr>
              </a:br>
              <a:r>
                <a:rPr kumimoji="0" lang="en-US" sz="2000" b="1" i="0" u="none" strike="noStrike" kern="1200" cap="none" spc="0" normalizeH="0" baseline="0" noProof="0">
                  <a:ln>
                    <a:noFill/>
                  </a:ln>
                  <a:solidFill>
                    <a:srgbClr val="000000"/>
                  </a:solidFill>
                  <a:effectLst/>
                  <a:uLnTx/>
                  <a:uFillTx/>
                  <a:latin typeface="Segoe UI Semibold 8" panose="020B0502040204020203" pitchFamily="34" charset="0"/>
                  <a:ea typeface="Segoe UI Semibold 8" panose="020B0502040204020203" pitchFamily="34" charset="0"/>
                  <a:cs typeface="Segoe UI Semibold 8" panose="020B0502040204020203" pitchFamily="34" charset="0"/>
                </a:rPr>
                <a:t>our expectations</a:t>
              </a: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10" name="TextBox 9">
            <a:extLst>
              <a:ext uri="{FF2B5EF4-FFF2-40B4-BE49-F238E27FC236}">
                <a16:creationId xmlns:a16="http://schemas.microsoft.com/office/drawing/2014/main" id="{C509B5BB-1E4F-B745-BD07-116C8630E5B3}"/>
              </a:ext>
            </a:extLst>
          </p:cNvPr>
          <p:cNvSpPr txBox="1"/>
          <p:nvPr/>
        </p:nvSpPr>
        <p:spPr>
          <a:xfrm>
            <a:off x="947414" y="4969501"/>
            <a:ext cx="2800374" cy="654603"/>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86785"/>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Semibold"/>
                <a:ea typeface="Segoe UI Semibold 8" panose="020B0502040204020203" pitchFamily="34" charset="0"/>
                <a:cs typeface="Segoe UI Semibold 8" panose="020B0502040204020203" pitchFamily="34" charset="0"/>
              </a:rPr>
              <a:t>ChatGPT crossed 1 million users in 5 days of launch, setting the platform record.</a:t>
            </a:r>
            <a:r>
              <a:rPr kumimoji="0" lang="en-US" sz="1400" b="0" i="0" u="none" strike="noStrike" kern="1200" cap="none" spc="0" normalizeH="0" baseline="30000" noProof="0" dirty="0">
                <a:ln>
                  <a:noFill/>
                </a:ln>
                <a:solidFill>
                  <a:srgbClr val="000000"/>
                </a:solidFill>
                <a:effectLst/>
                <a:uLnTx/>
                <a:uFillTx/>
                <a:latin typeface="Segoe UI Semibold"/>
                <a:ea typeface="Segoe UI Semibold 8" panose="020B0502040204020203" pitchFamily="34" charset="0"/>
                <a:cs typeface="Segoe UI Semibold 8" panose="020B0502040204020203" pitchFamily="34" charset="0"/>
              </a:rPr>
              <a:t>1</a:t>
            </a:r>
          </a:p>
        </p:txBody>
      </p:sp>
      <p:grpSp>
        <p:nvGrpSpPr>
          <p:cNvPr id="7" name="Group 6">
            <a:extLst>
              <a:ext uri="{FF2B5EF4-FFF2-40B4-BE49-F238E27FC236}">
                <a16:creationId xmlns:a16="http://schemas.microsoft.com/office/drawing/2014/main" id="{A21C96CE-9C81-872E-E80A-8101F99971CE}"/>
              </a:ext>
            </a:extLst>
          </p:cNvPr>
          <p:cNvGrpSpPr/>
          <p:nvPr/>
        </p:nvGrpSpPr>
        <p:grpSpPr>
          <a:xfrm>
            <a:off x="4769270" y="1985672"/>
            <a:ext cx="2728483" cy="2662060"/>
            <a:chOff x="4769270" y="1985672"/>
            <a:chExt cx="2728483" cy="2662060"/>
          </a:xfrm>
        </p:grpSpPr>
        <p:pic>
          <p:nvPicPr>
            <p:cNvPr id="21" name="Picture 20">
              <a:extLst>
                <a:ext uri="{FF2B5EF4-FFF2-40B4-BE49-F238E27FC236}">
                  <a16:creationId xmlns:a16="http://schemas.microsoft.com/office/drawing/2014/main" id="{3B4081A3-374B-C4C8-9387-91243B08C5AB}"/>
                </a:ext>
              </a:extLst>
            </p:cNvPr>
            <p:cNvPicPr>
              <a:picLocks noChangeAspect="1"/>
            </p:cNvPicPr>
            <p:nvPr/>
          </p:nvPicPr>
          <p:blipFill rotWithShape="1">
            <a:blip r:embed="rId5"/>
            <a:srcRect l="13476" r="19611"/>
            <a:stretch/>
          </p:blipFill>
          <p:spPr>
            <a:xfrm>
              <a:off x="4814201" y="1985672"/>
              <a:ext cx="2633493" cy="2654157"/>
            </a:xfrm>
            <a:prstGeom prst="roundRect">
              <a:avLst>
                <a:gd name="adj" fmla="val 4626"/>
              </a:avLst>
            </a:prstGeom>
          </p:spPr>
        </p:pic>
        <p:sp>
          <p:nvSpPr>
            <p:cNvPr id="22" name="Rounded Rectangle 21">
              <a:extLst>
                <a:ext uri="{FF2B5EF4-FFF2-40B4-BE49-F238E27FC236}">
                  <a16:creationId xmlns:a16="http://schemas.microsoft.com/office/drawing/2014/main" id="{7A95B63C-3415-C0A9-4E16-D4569766809A}"/>
                </a:ext>
              </a:extLst>
            </p:cNvPr>
            <p:cNvSpPr/>
            <p:nvPr/>
          </p:nvSpPr>
          <p:spPr bwMode="auto">
            <a:xfrm>
              <a:off x="4769270" y="3324069"/>
              <a:ext cx="2728483" cy="1323663"/>
            </a:xfrm>
            <a:prstGeom prst="roundRect">
              <a:avLst/>
            </a:prstGeom>
            <a:gradFill>
              <a:gsLst>
                <a:gs pos="0">
                  <a:srgbClr val="F5F1FA">
                    <a:lumMod val="97099"/>
                    <a:alpha val="0"/>
                  </a:srgbClr>
                </a:gs>
                <a:gs pos="40000">
                  <a:schemeClr val="tx1">
                    <a:alpha val="95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23" name="TextBox 22">
              <a:extLst>
                <a:ext uri="{FF2B5EF4-FFF2-40B4-BE49-F238E27FC236}">
                  <a16:creationId xmlns:a16="http://schemas.microsoft.com/office/drawing/2014/main" id="{D4FC65A5-9F66-3DA5-50BE-9A13606D3659}"/>
                </a:ext>
              </a:extLst>
            </p:cNvPr>
            <p:cNvSpPr txBox="1"/>
            <p:nvPr/>
          </p:nvSpPr>
          <p:spPr>
            <a:xfrm>
              <a:off x="4912113" y="3819926"/>
              <a:ext cx="2536504" cy="597087"/>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82499"/>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0000"/>
                  </a:solidFill>
                  <a:effectLst/>
                  <a:uLnTx/>
                  <a:uFillTx/>
                  <a:latin typeface="Segoe UI Semibold 8" panose="020B0502040204020203" pitchFamily="34" charset="0"/>
                  <a:ea typeface="Segoe UI Semibold 8" panose="020B0502040204020203" pitchFamily="34" charset="0"/>
                  <a:cs typeface="Segoe UI Semibold 8" panose="020B0502040204020203" pitchFamily="34" charset="0"/>
                </a:rPr>
                <a:t>It’s reshaping </a:t>
              </a: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82499"/>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0000"/>
                  </a:solidFill>
                  <a:effectLst/>
                  <a:uLnTx/>
                  <a:uFillTx/>
                  <a:latin typeface="Segoe UI Semibold 8" panose="020B0502040204020203" pitchFamily="34" charset="0"/>
                  <a:ea typeface="Segoe UI Semibold 8" panose="020B0502040204020203" pitchFamily="34" charset="0"/>
                  <a:cs typeface="Segoe UI Semibold 8" panose="020B0502040204020203" pitchFamily="34" charset="0"/>
                </a:rPr>
                <a:t>every industry</a:t>
              </a:r>
            </a:p>
          </p:txBody>
        </p:sp>
      </p:grpSp>
      <p:sp>
        <p:nvSpPr>
          <p:cNvPr id="24" name="TextBox 23">
            <a:extLst>
              <a:ext uri="{FF2B5EF4-FFF2-40B4-BE49-F238E27FC236}">
                <a16:creationId xmlns:a16="http://schemas.microsoft.com/office/drawing/2014/main" id="{59AC8C6D-7B30-0642-4F21-F7F59585BEDB}"/>
              </a:ext>
            </a:extLst>
          </p:cNvPr>
          <p:cNvSpPr txBox="1"/>
          <p:nvPr/>
        </p:nvSpPr>
        <p:spPr>
          <a:xfrm>
            <a:off x="4707530" y="4969501"/>
            <a:ext cx="2820326" cy="654603"/>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86785"/>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Semibold"/>
                <a:ea typeface="Segoe UI Semibold 8" panose="020B0502040204020203" pitchFamily="34" charset="0"/>
                <a:cs typeface="Segoe UI Semibold 8" panose="020B0502040204020203" pitchFamily="34" charset="0"/>
              </a:rPr>
              <a:t>The value of AI is projected</a:t>
            </a:r>
            <a:br>
              <a:rPr kumimoji="0" lang="en-US" sz="1400" b="0" i="0" u="none" strike="noStrike" kern="1200" cap="none" spc="0" normalizeH="0" baseline="0" noProof="0" dirty="0">
                <a:ln>
                  <a:noFill/>
                </a:ln>
                <a:solidFill>
                  <a:srgbClr val="FFFFFF"/>
                </a:solidFill>
                <a:effectLst/>
                <a:uLnTx/>
                <a:uFillTx/>
                <a:latin typeface="Segoe UI Semibold"/>
                <a:ea typeface="Segoe UI Semibold 8" panose="020B0502040204020203" pitchFamily="34" charset="0"/>
                <a:cs typeface="Segoe UI Semibold 8" panose="020B0502040204020203" pitchFamily="34" charset="0"/>
              </a:rPr>
            </a:br>
            <a:r>
              <a:rPr kumimoji="0" lang="en-US" sz="1400" b="0" i="0" u="none" strike="noStrike" kern="1200" cap="none" spc="0" normalizeH="0" baseline="0" noProof="0" dirty="0">
                <a:ln>
                  <a:noFill/>
                </a:ln>
                <a:solidFill>
                  <a:srgbClr val="000000"/>
                </a:solidFill>
                <a:effectLst/>
                <a:uLnTx/>
                <a:uFillTx/>
                <a:latin typeface="Segoe UI Semibold"/>
                <a:ea typeface="Segoe UI Semibold 8" panose="020B0502040204020203" pitchFamily="34" charset="0"/>
                <a:cs typeface="Segoe UI Semibold 8" panose="020B0502040204020203" pitchFamily="34" charset="0"/>
              </a:rPr>
              <a:t>to increase 13x—to $15.7 trillion by 2030.</a:t>
            </a:r>
            <a:r>
              <a:rPr kumimoji="0" lang="en-US" sz="1400" b="0" i="0" u="none" strike="noStrike" kern="1200" cap="none" spc="0" normalizeH="0" baseline="30000" noProof="0" dirty="0">
                <a:ln>
                  <a:noFill/>
                </a:ln>
                <a:solidFill>
                  <a:srgbClr val="000000"/>
                </a:solidFill>
                <a:effectLst/>
                <a:uLnTx/>
                <a:uFillTx/>
                <a:latin typeface="Segoe UI Semibold"/>
                <a:ea typeface="Segoe UI Semibold 8" panose="020B0502040204020203" pitchFamily="34" charset="0"/>
                <a:cs typeface="Segoe UI Semibold 8" panose="020B0502040204020203" pitchFamily="34" charset="0"/>
              </a:rPr>
              <a:t>2</a:t>
            </a:r>
            <a:endParaRPr kumimoji="0" lang="en-US" sz="1400" b="0" i="0" u="none" strike="noStrike" kern="1200" cap="none" spc="0" normalizeH="0" baseline="30000" noProof="0">
              <a:ln>
                <a:noFill/>
              </a:ln>
              <a:solidFill>
                <a:srgbClr val="000000"/>
              </a:solidFill>
              <a:effectLst/>
              <a:uLnTx/>
              <a:uFillTx/>
              <a:latin typeface="Segoe UI Semibold"/>
              <a:ea typeface="Segoe UI Semibold 8" panose="020B0502040204020203" pitchFamily="34" charset="0"/>
              <a:cs typeface="Segoe UI Semibold 8" panose="020B0502040204020203" pitchFamily="34" charset="0"/>
            </a:endParaRPr>
          </a:p>
        </p:txBody>
      </p:sp>
      <p:grpSp>
        <p:nvGrpSpPr>
          <p:cNvPr id="9" name="Group 8">
            <a:extLst>
              <a:ext uri="{FF2B5EF4-FFF2-40B4-BE49-F238E27FC236}">
                <a16:creationId xmlns:a16="http://schemas.microsoft.com/office/drawing/2014/main" id="{F7579B71-F2B6-B819-1EDC-8570FCA695A9}"/>
              </a:ext>
            </a:extLst>
          </p:cNvPr>
          <p:cNvGrpSpPr/>
          <p:nvPr/>
        </p:nvGrpSpPr>
        <p:grpSpPr>
          <a:xfrm>
            <a:off x="8559561" y="1993575"/>
            <a:ext cx="2649248" cy="2660988"/>
            <a:chOff x="8559561" y="1993575"/>
            <a:chExt cx="2649248" cy="2660988"/>
          </a:xfrm>
        </p:grpSpPr>
        <p:pic>
          <p:nvPicPr>
            <p:cNvPr id="27" name="Picture 26">
              <a:extLst>
                <a:ext uri="{FF2B5EF4-FFF2-40B4-BE49-F238E27FC236}">
                  <a16:creationId xmlns:a16="http://schemas.microsoft.com/office/drawing/2014/main" id="{99C0D1A7-1215-77C3-575A-DD6E3E51980B}"/>
                </a:ext>
              </a:extLst>
            </p:cNvPr>
            <p:cNvPicPr>
              <a:picLocks noChangeAspect="1"/>
            </p:cNvPicPr>
            <p:nvPr/>
          </p:nvPicPr>
          <p:blipFill rotWithShape="1">
            <a:blip r:embed="rId6">
              <a:alphaModFix/>
              <a:extLst>
                <a:ext uri="{BEBA8EAE-BF5A-486C-A8C5-ECC9F3942E4B}">
                  <a14:imgProps xmlns:a14="http://schemas.microsoft.com/office/drawing/2010/main">
                    <a14:imgLayer r:embed="rId7">
                      <a14:imgEffect>
                        <a14:colorTemperature colorTemp="4657"/>
                      </a14:imgEffect>
                    </a14:imgLayer>
                  </a14:imgProps>
                </a:ext>
                <a:ext uri="{28A0092B-C50C-407E-A947-70E740481C1C}">
                  <a14:useLocalDpi xmlns:a14="http://schemas.microsoft.com/office/drawing/2010/main" val="0"/>
                </a:ext>
              </a:extLst>
            </a:blip>
            <a:srcRect/>
            <a:stretch/>
          </p:blipFill>
          <p:spPr>
            <a:xfrm flipH="1">
              <a:off x="8562715" y="1993575"/>
              <a:ext cx="2633493" cy="2654157"/>
            </a:xfrm>
            <a:prstGeom prst="roundRect">
              <a:avLst>
                <a:gd name="adj" fmla="val 7907"/>
              </a:avLst>
            </a:prstGeom>
          </p:spPr>
        </p:pic>
        <p:sp>
          <p:nvSpPr>
            <p:cNvPr id="29" name="Rounded Rectangle 28">
              <a:extLst>
                <a:ext uri="{FF2B5EF4-FFF2-40B4-BE49-F238E27FC236}">
                  <a16:creationId xmlns:a16="http://schemas.microsoft.com/office/drawing/2014/main" id="{15562C19-348F-F881-2003-DA1E568B0A9D}"/>
                </a:ext>
              </a:extLst>
            </p:cNvPr>
            <p:cNvSpPr/>
            <p:nvPr/>
          </p:nvSpPr>
          <p:spPr bwMode="auto">
            <a:xfrm>
              <a:off x="8559561" y="3256337"/>
              <a:ext cx="2649248" cy="1398226"/>
            </a:xfrm>
            <a:prstGeom prst="roundRect">
              <a:avLst/>
            </a:prstGeom>
            <a:gradFill>
              <a:gsLst>
                <a:gs pos="0">
                  <a:srgbClr val="F5F1FA">
                    <a:lumMod val="97099"/>
                    <a:alpha val="0"/>
                  </a:srgbClr>
                </a:gs>
                <a:gs pos="40000">
                  <a:schemeClr val="tx1">
                    <a:alpha val="95000"/>
                  </a:schemeClr>
                </a:gs>
              </a:gsLst>
              <a:lin ang="54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35" name="TextBox 34">
              <a:extLst>
                <a:ext uri="{FF2B5EF4-FFF2-40B4-BE49-F238E27FC236}">
                  <a16:creationId xmlns:a16="http://schemas.microsoft.com/office/drawing/2014/main" id="{D5596A8F-F348-2E90-9D94-79499DF3329D}"/>
                </a:ext>
              </a:extLst>
            </p:cNvPr>
            <p:cNvSpPr txBox="1"/>
            <p:nvPr/>
          </p:nvSpPr>
          <p:spPr>
            <a:xfrm>
              <a:off x="8690216" y="3830279"/>
              <a:ext cx="2505992" cy="597087"/>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82499"/>
                </a:lnSpc>
                <a:spcBef>
                  <a:spcPts val="0"/>
                </a:spcBef>
                <a:spcAft>
                  <a:spcPts val="0"/>
                </a:spcAft>
                <a:buClrTx/>
                <a:buSzTx/>
                <a:buFontTx/>
                <a:buNone/>
                <a:tabLst/>
                <a:defRPr/>
              </a:pPr>
              <a:r>
                <a:rPr kumimoji="0" lang="en-US" sz="2000" b="1" i="0" u="none" strike="noStrike" kern="1200" cap="none" spc="0" normalizeH="0" baseline="0" noProof="0">
                  <a:ln>
                    <a:noFill/>
                  </a:ln>
                  <a:solidFill>
                    <a:srgbClr val="000000"/>
                  </a:solidFill>
                  <a:effectLst/>
                  <a:uLnTx/>
                  <a:uFillTx/>
                  <a:latin typeface="Segoe UI Semibold 8" panose="020B0502040204020203" pitchFamily="34" charset="0"/>
                  <a:ea typeface="Segoe UI Semibold 8" panose="020B0502040204020203" pitchFamily="34" charset="0"/>
                  <a:cs typeface="Segoe UI Semibold 8" panose="020B0502040204020203" pitchFamily="34" charset="0"/>
                </a:rPr>
                <a:t>It’s rejuvenating transformation</a:t>
              </a: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grpSp>
      <p:sp>
        <p:nvSpPr>
          <p:cNvPr id="42" name="TextBox 41">
            <a:extLst>
              <a:ext uri="{FF2B5EF4-FFF2-40B4-BE49-F238E27FC236}">
                <a16:creationId xmlns:a16="http://schemas.microsoft.com/office/drawing/2014/main" id="{71435D79-6EC9-58DB-B6F8-AD6F33CB8A2E}"/>
              </a:ext>
            </a:extLst>
          </p:cNvPr>
          <p:cNvSpPr txBox="1"/>
          <p:nvPr/>
        </p:nvSpPr>
        <p:spPr>
          <a:xfrm>
            <a:off x="8627767" y="4979854"/>
            <a:ext cx="2649248" cy="654603"/>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86785"/>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Semibold"/>
                <a:ea typeface="Segoe UI Semibold 8" panose="020B0502040204020203" pitchFamily="34" charset="0"/>
                <a:cs typeface="Segoe UI Semibold 8" panose="020B0502040204020203" pitchFamily="34" charset="0"/>
              </a:rPr>
              <a:t>87% of organizations </a:t>
            </a:r>
            <a:br>
              <a:rPr kumimoji="0" lang="en-US" sz="1400" b="0" i="0" u="none" strike="noStrike" kern="1200" cap="none" spc="0" normalizeH="0" baseline="0" noProof="0" dirty="0">
                <a:ln>
                  <a:noFill/>
                </a:ln>
                <a:solidFill>
                  <a:srgbClr val="FFFFFF"/>
                </a:solidFill>
                <a:effectLst/>
                <a:uLnTx/>
                <a:uFillTx/>
                <a:latin typeface="Segoe UI Semibold"/>
                <a:ea typeface="Segoe UI Semibold 8" panose="020B0502040204020203" pitchFamily="34" charset="0"/>
                <a:cs typeface="Segoe UI Semibold 8" panose="020B0502040204020203" pitchFamily="34" charset="0"/>
              </a:rPr>
            </a:br>
            <a:r>
              <a:rPr kumimoji="0" lang="en-US" sz="1400" b="0" i="0" u="none" strike="noStrike" kern="1200" cap="none" spc="0" normalizeH="0" baseline="0" noProof="0" dirty="0">
                <a:ln>
                  <a:noFill/>
                </a:ln>
                <a:solidFill>
                  <a:srgbClr val="000000"/>
                </a:solidFill>
                <a:effectLst/>
                <a:uLnTx/>
                <a:uFillTx/>
                <a:latin typeface="Segoe UI Semibold"/>
                <a:ea typeface="Segoe UI Semibold 8" panose="020B0502040204020203" pitchFamily="34" charset="0"/>
                <a:cs typeface="Segoe UI Semibold 8" panose="020B0502040204020203" pitchFamily="34" charset="0"/>
              </a:rPr>
              <a:t>believe AI will give them </a:t>
            </a:r>
            <a:br>
              <a:rPr kumimoji="0" lang="en-US" sz="1400" b="0" i="0" u="none" strike="noStrike" kern="1200" cap="none" spc="0" normalizeH="0" baseline="0" noProof="0" dirty="0">
                <a:ln>
                  <a:noFill/>
                </a:ln>
                <a:solidFill>
                  <a:srgbClr val="FFFFFF"/>
                </a:solidFill>
                <a:effectLst/>
                <a:uLnTx/>
                <a:uFillTx/>
                <a:latin typeface="Segoe UI Semibold"/>
                <a:ea typeface="Segoe UI Semibold 8" panose="020B0502040204020203" pitchFamily="34" charset="0"/>
                <a:cs typeface="Segoe UI Semibold 8" panose="020B0502040204020203" pitchFamily="34" charset="0"/>
              </a:rPr>
            </a:br>
            <a:r>
              <a:rPr kumimoji="0" lang="en-US" sz="1400" b="0" i="0" u="none" strike="noStrike" kern="1200" cap="none" spc="0" normalizeH="0" baseline="0" noProof="0" dirty="0">
                <a:ln>
                  <a:noFill/>
                </a:ln>
                <a:solidFill>
                  <a:srgbClr val="000000"/>
                </a:solidFill>
                <a:effectLst/>
                <a:uLnTx/>
                <a:uFillTx/>
                <a:latin typeface="Segoe UI Semibold"/>
                <a:ea typeface="Segoe UI Semibold 8" panose="020B0502040204020203" pitchFamily="34" charset="0"/>
                <a:cs typeface="Segoe UI Semibold 8" panose="020B0502040204020203" pitchFamily="34" charset="0"/>
              </a:rPr>
              <a:t>a competitive edge.</a:t>
            </a:r>
            <a:r>
              <a:rPr kumimoji="0" lang="en-US" sz="1400" b="0" i="0" u="none" strike="noStrike" kern="1200" cap="none" spc="0" normalizeH="0" baseline="30000" noProof="0" dirty="0">
                <a:ln>
                  <a:noFill/>
                </a:ln>
                <a:solidFill>
                  <a:srgbClr val="000000"/>
                </a:solidFill>
                <a:effectLst/>
                <a:uLnTx/>
                <a:uFillTx/>
                <a:latin typeface="Segoe UI Semibold"/>
                <a:ea typeface="Segoe UI Semibold 8" panose="020B0502040204020203" pitchFamily="34" charset="0"/>
                <a:cs typeface="Segoe UI Semibold 8" panose="020B0502040204020203" pitchFamily="34" charset="0"/>
              </a:rPr>
              <a:t>3</a:t>
            </a:r>
            <a:endParaRPr kumimoji="0" lang="en-US" sz="1400" b="0" i="0" u="none" strike="noStrike" kern="1200" cap="none" spc="0" normalizeH="0" baseline="30000" noProof="0">
              <a:ln>
                <a:noFill/>
              </a:ln>
              <a:solidFill>
                <a:srgbClr val="000000"/>
              </a:solidFill>
              <a:effectLst/>
              <a:uLnTx/>
              <a:uFillTx/>
              <a:latin typeface="Segoe UI Semibold"/>
              <a:ea typeface="Segoe UI Semibold 8" panose="020B0502040204020203" pitchFamily="34" charset="0"/>
              <a:cs typeface="Segoe UI Semibold 8" panose="020B0502040204020203" pitchFamily="34" charset="0"/>
            </a:endParaRPr>
          </a:p>
        </p:txBody>
      </p:sp>
      <p:sp>
        <p:nvSpPr>
          <p:cNvPr id="3" name="TextBox 2">
            <a:extLst>
              <a:ext uri="{FF2B5EF4-FFF2-40B4-BE49-F238E27FC236}">
                <a16:creationId xmlns:a16="http://schemas.microsoft.com/office/drawing/2014/main" id="{94C79113-60D1-D4B4-328E-609EA301DD0A}"/>
              </a:ext>
            </a:extLst>
          </p:cNvPr>
          <p:cNvSpPr txBox="1"/>
          <p:nvPr/>
        </p:nvSpPr>
        <p:spPr>
          <a:xfrm>
            <a:off x="590231" y="6204158"/>
            <a:ext cx="9546336" cy="60016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30000" noProof="0" dirty="0">
                <a:ln>
                  <a:noFill/>
                </a:ln>
                <a:solidFill>
                  <a:srgbClr val="000000"/>
                </a:solidFill>
                <a:effectLst/>
                <a:uLnTx/>
                <a:uFillTx/>
                <a:latin typeface="Segoe UI"/>
                <a:ea typeface="+mn-ea"/>
                <a:cs typeface="+mn-cs"/>
              </a:rPr>
              <a:t>1</a:t>
            </a:r>
            <a:r>
              <a:rPr kumimoji="0" lang="en-US" sz="1100" b="0" i="0" u="none" strike="noStrike" kern="1200" cap="none" spc="0" normalizeH="0" baseline="0" noProof="0" dirty="0">
                <a:ln>
                  <a:noFill/>
                </a:ln>
                <a:solidFill>
                  <a:srgbClr val="000000"/>
                </a:solidFill>
                <a:effectLst/>
                <a:uLnTx/>
                <a:uFillTx/>
                <a:latin typeface="Segoe UI"/>
                <a:ea typeface="+mn-ea"/>
                <a:cs typeface="+mn-cs"/>
              </a:rPr>
              <a:t>OpenAI public statements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30000" noProof="0" dirty="0">
                <a:ln>
                  <a:noFill/>
                </a:ln>
                <a:solidFill>
                  <a:srgbClr val="000000"/>
                </a:solidFill>
                <a:effectLst/>
                <a:uLnTx/>
                <a:uFillTx/>
                <a:latin typeface="Segoe UI"/>
                <a:ea typeface="+mn-ea"/>
                <a:cs typeface="+mn-cs"/>
              </a:rPr>
              <a:t>2</a:t>
            </a:r>
            <a:r>
              <a:rPr kumimoji="0" lang="en-US" sz="1100" b="0" i="0" u="none" strike="noStrike" kern="1200" cap="none" spc="0" normalizeH="0" baseline="0" noProof="0" dirty="0">
                <a:ln>
                  <a:noFill/>
                </a:ln>
                <a:solidFill>
                  <a:srgbClr val="000000"/>
                </a:solidFill>
                <a:effectLst/>
                <a:uLnTx/>
                <a:uFillTx/>
                <a:latin typeface="Segoe UI"/>
                <a:ea typeface="+mn-ea"/>
                <a:cs typeface="+mn-cs"/>
              </a:rPr>
              <a:t>Global Artificial Intelligence Study: Exploiting the AI Revolution, PwC</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30000" noProof="0" dirty="0">
                <a:ln>
                  <a:noFill/>
                </a:ln>
                <a:solidFill>
                  <a:srgbClr val="000000"/>
                </a:solidFill>
                <a:effectLst/>
                <a:uLnTx/>
                <a:uFillTx/>
                <a:latin typeface="Segoe UI"/>
                <a:ea typeface="+mn-ea"/>
                <a:cs typeface="+mn-cs"/>
              </a:rPr>
              <a:t>3</a:t>
            </a:r>
            <a:r>
              <a:rPr kumimoji="0" lang="en-US" sz="1100" b="0" i="0" u="none" strike="noStrike" kern="1200" cap="none" spc="0" normalizeH="0" baseline="0" noProof="0" dirty="0">
                <a:ln>
                  <a:noFill/>
                </a:ln>
                <a:solidFill>
                  <a:srgbClr val="000000"/>
                </a:solidFill>
                <a:effectLst/>
                <a:uLnTx/>
                <a:uFillTx/>
                <a:latin typeface="Segoe UI"/>
                <a:ea typeface="+mn-ea"/>
                <a:cs typeface="+mn-cs"/>
              </a:rPr>
              <a:t>AI Global Executive Study and Research Project, MIT Sloan and BCG</a:t>
            </a:r>
          </a:p>
        </p:txBody>
      </p:sp>
    </p:spTree>
    <p:extLst>
      <p:ext uri="{BB962C8B-B14F-4D97-AF65-F5344CB8AC3E}">
        <p14:creationId xmlns:p14="http://schemas.microsoft.com/office/powerpoint/2010/main" val="2938543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250"/>
                                        <p:tgtEl>
                                          <p:spTgt spid="11"/>
                                        </p:tgtEl>
                                      </p:cBhvr>
                                    </p:animEffect>
                                  </p:childTnLst>
                                </p:cTn>
                              </p:par>
                              <p:par>
                                <p:cTn id="8" presetID="42" presetClass="path" presetSubtype="0" decel="100000" fill="hold" nodeType="withEffect">
                                  <p:stCondLst>
                                    <p:cond delay="0"/>
                                  </p:stCondLst>
                                  <p:childTnLst>
                                    <p:animMotion origin="layout" path="M 3.125E-6 0.03889 L 3.125E-6 -2.96296E-6 " pathEditMode="relative" rAng="0" ptsTypes="AA">
                                      <p:cBhvr>
                                        <p:cTn id="9" dur="500" fill="hold"/>
                                        <p:tgtEl>
                                          <p:spTgt spid="11"/>
                                        </p:tgtEl>
                                        <p:attrNameLst>
                                          <p:attrName>ppt_x</p:attrName>
                                          <p:attrName>ppt_y</p:attrName>
                                        </p:attrNameLst>
                                      </p:cBhvr>
                                      <p:rCtr x="0" y="-1944"/>
                                    </p:animMotion>
                                  </p:childTnLst>
                                </p:cTn>
                              </p:par>
                              <p:par>
                                <p:cTn id="10" presetID="10"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250"/>
                                        <p:tgtEl>
                                          <p:spTgt spid="10"/>
                                        </p:tgtEl>
                                      </p:cBhvr>
                                    </p:animEffect>
                                  </p:childTnLst>
                                </p:cTn>
                              </p:par>
                              <p:par>
                                <p:cTn id="13" presetID="42" presetClass="path" presetSubtype="0" decel="100000" fill="hold" grpId="1" nodeType="withEffect">
                                  <p:stCondLst>
                                    <p:cond delay="0"/>
                                  </p:stCondLst>
                                  <p:childTnLst>
                                    <p:animMotion origin="layout" path="M 1.875E-6 0.03889 L 1.875E-6 -2.22222E-6 " pathEditMode="relative" rAng="0" ptsTypes="AA">
                                      <p:cBhvr>
                                        <p:cTn id="14" dur="500" fill="hold"/>
                                        <p:tgtEl>
                                          <p:spTgt spid="10"/>
                                        </p:tgtEl>
                                        <p:attrNameLst>
                                          <p:attrName>ppt_x</p:attrName>
                                          <p:attrName>ppt_y</p:attrName>
                                        </p:attrNameLst>
                                      </p:cBhvr>
                                      <p:rCtr x="0" y="-1944"/>
                                    </p:animMotion>
                                  </p:childTnLst>
                                </p:cTn>
                              </p:par>
                              <p:par>
                                <p:cTn id="15" presetID="10"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250"/>
                                        <p:tgtEl>
                                          <p:spTgt spid="7"/>
                                        </p:tgtEl>
                                      </p:cBhvr>
                                    </p:animEffect>
                                  </p:childTnLst>
                                </p:cTn>
                              </p:par>
                              <p:par>
                                <p:cTn id="18" presetID="42" presetClass="path" presetSubtype="0" decel="100000" fill="hold" nodeType="withEffect">
                                  <p:stCondLst>
                                    <p:cond delay="0"/>
                                  </p:stCondLst>
                                  <p:childTnLst>
                                    <p:animMotion origin="layout" path="M 3.125E-6 0.03889 L 3.125E-6 -2.96296E-6 " pathEditMode="relative" rAng="0" ptsTypes="AA">
                                      <p:cBhvr>
                                        <p:cTn id="19" dur="500" fill="hold"/>
                                        <p:tgtEl>
                                          <p:spTgt spid="7"/>
                                        </p:tgtEl>
                                        <p:attrNameLst>
                                          <p:attrName>ppt_x</p:attrName>
                                          <p:attrName>ppt_y</p:attrName>
                                        </p:attrNameLst>
                                      </p:cBhvr>
                                      <p:rCtr x="0" y="-1944"/>
                                    </p:animMotion>
                                  </p:childTnLst>
                                </p:cTn>
                              </p:par>
                              <p:par>
                                <p:cTn id="20" presetID="10" presetClass="entr" presetSubtype="0" fill="hold" grpId="0" nodeType="withEffect">
                                  <p:stCondLst>
                                    <p:cond delay="25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250"/>
                                        <p:tgtEl>
                                          <p:spTgt spid="24"/>
                                        </p:tgtEl>
                                      </p:cBhvr>
                                    </p:animEffect>
                                  </p:childTnLst>
                                </p:cTn>
                              </p:par>
                              <p:par>
                                <p:cTn id="23" presetID="42" presetClass="path" presetSubtype="0" decel="100000" fill="hold" grpId="1" nodeType="withEffect">
                                  <p:stCondLst>
                                    <p:cond delay="250"/>
                                  </p:stCondLst>
                                  <p:childTnLst>
                                    <p:animMotion origin="layout" path="M -2.70833E-6 0.03889 L -2.70833E-6 -2.22222E-6 " pathEditMode="relative" rAng="0" ptsTypes="AA">
                                      <p:cBhvr>
                                        <p:cTn id="24" dur="500" fill="hold"/>
                                        <p:tgtEl>
                                          <p:spTgt spid="24"/>
                                        </p:tgtEl>
                                        <p:attrNameLst>
                                          <p:attrName>ppt_x</p:attrName>
                                          <p:attrName>ppt_y</p:attrName>
                                        </p:attrNameLst>
                                      </p:cBhvr>
                                      <p:rCtr x="0" y="-1944"/>
                                    </p:animMotion>
                                  </p:childTnLst>
                                </p:cTn>
                              </p:par>
                              <p:par>
                                <p:cTn id="25" presetID="10" presetClass="entr" presetSubtype="0" fill="hold" nodeType="withEffect">
                                  <p:stCondLst>
                                    <p:cond delay="25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250"/>
                                        <p:tgtEl>
                                          <p:spTgt spid="9"/>
                                        </p:tgtEl>
                                      </p:cBhvr>
                                    </p:animEffect>
                                  </p:childTnLst>
                                </p:cTn>
                              </p:par>
                              <p:par>
                                <p:cTn id="28" presetID="42" presetClass="path" presetSubtype="0" decel="100000" fill="hold" nodeType="withEffect">
                                  <p:stCondLst>
                                    <p:cond delay="250"/>
                                  </p:stCondLst>
                                  <p:childTnLst>
                                    <p:animMotion origin="layout" path="M 3.125E-6 0.03889 L 3.125E-6 -2.96296E-6 " pathEditMode="relative" rAng="0" ptsTypes="AA">
                                      <p:cBhvr>
                                        <p:cTn id="29" dur="500" fill="hold"/>
                                        <p:tgtEl>
                                          <p:spTgt spid="9"/>
                                        </p:tgtEl>
                                        <p:attrNameLst>
                                          <p:attrName>ppt_x</p:attrName>
                                          <p:attrName>ppt_y</p:attrName>
                                        </p:attrNameLst>
                                      </p:cBhvr>
                                      <p:rCtr x="0" y="-1944"/>
                                    </p:animMotion>
                                  </p:childTnLst>
                                </p:cTn>
                              </p:par>
                              <p:par>
                                <p:cTn id="30" presetID="10" presetClass="entr" presetSubtype="0" fill="hold" grpId="0" nodeType="withEffect">
                                  <p:stCondLst>
                                    <p:cond delay="500"/>
                                  </p:stCondLst>
                                  <p:childTnLst>
                                    <p:set>
                                      <p:cBhvr>
                                        <p:cTn id="31" dur="1" fill="hold">
                                          <p:stCondLst>
                                            <p:cond delay="0"/>
                                          </p:stCondLst>
                                        </p:cTn>
                                        <p:tgtEl>
                                          <p:spTgt spid="42"/>
                                        </p:tgtEl>
                                        <p:attrNameLst>
                                          <p:attrName>style.visibility</p:attrName>
                                        </p:attrNameLst>
                                      </p:cBhvr>
                                      <p:to>
                                        <p:strVal val="visible"/>
                                      </p:to>
                                    </p:set>
                                    <p:animEffect transition="in" filter="fade">
                                      <p:cBhvr>
                                        <p:cTn id="32" dur="250"/>
                                        <p:tgtEl>
                                          <p:spTgt spid="42"/>
                                        </p:tgtEl>
                                      </p:cBhvr>
                                    </p:animEffect>
                                  </p:childTnLst>
                                </p:cTn>
                              </p:par>
                              <p:par>
                                <p:cTn id="33" presetID="42" presetClass="path" presetSubtype="0" decel="100000" fill="hold" grpId="1" nodeType="withEffect">
                                  <p:stCondLst>
                                    <p:cond delay="500"/>
                                  </p:stCondLst>
                                  <p:childTnLst>
                                    <p:animMotion origin="layout" path="M 3.95833E-6 0.03889 L 3.95833E-6 -2.59259E-6 " pathEditMode="relative" rAng="0" ptsTypes="AA">
                                      <p:cBhvr>
                                        <p:cTn id="34" dur="500" fill="hold"/>
                                        <p:tgtEl>
                                          <p:spTgt spid="42"/>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24" grpId="0"/>
      <p:bldP spid="24" grpId="1"/>
      <p:bldP spid="42" grpId="0"/>
      <p:bldP spid="42"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394F5A00-A0F1-E179-9F22-0E13FCB3153C}"/>
              </a:ext>
              <a:ext uri="{C183D7F6-B498-43B3-948B-1728B52AA6E4}">
                <adec:decorative xmlns:adec="http://schemas.microsoft.com/office/drawing/2017/decorative" val="1"/>
              </a:ext>
            </a:extLst>
          </p:cNvPr>
          <p:cNvSpPr/>
          <p:nvPr/>
        </p:nvSpPr>
        <p:spPr bwMode="auto">
          <a:xfrm>
            <a:off x="3437317" y="1279814"/>
            <a:ext cx="2498896" cy="4639316"/>
          </a:xfrm>
          <a:prstGeom prst="roundRect">
            <a:avLst>
              <a:gd name="adj" fmla="val 3980"/>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endParaRPr>
          </a:p>
        </p:txBody>
      </p:sp>
      <p:sp>
        <p:nvSpPr>
          <p:cNvPr id="3" name="Rounded Rectangle 2">
            <a:extLst>
              <a:ext uri="{FF2B5EF4-FFF2-40B4-BE49-F238E27FC236}">
                <a16:creationId xmlns:a16="http://schemas.microsoft.com/office/drawing/2014/main" id="{0FD91EE8-9085-2536-2A1F-C78FE8830DB2}"/>
              </a:ext>
              <a:ext uri="{C183D7F6-B498-43B3-948B-1728B52AA6E4}">
                <adec:decorative xmlns:adec="http://schemas.microsoft.com/office/drawing/2017/decorative" val="1"/>
              </a:ext>
            </a:extLst>
          </p:cNvPr>
          <p:cNvSpPr/>
          <p:nvPr/>
        </p:nvSpPr>
        <p:spPr bwMode="auto">
          <a:xfrm>
            <a:off x="6284403" y="1279814"/>
            <a:ext cx="2498896" cy="4639316"/>
          </a:xfrm>
          <a:prstGeom prst="roundRect">
            <a:avLst>
              <a:gd name="adj" fmla="val 4857"/>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endParaRPr>
          </a:p>
        </p:txBody>
      </p:sp>
      <p:sp>
        <p:nvSpPr>
          <p:cNvPr id="4" name="Rounded Rectangle 3">
            <a:extLst>
              <a:ext uri="{FF2B5EF4-FFF2-40B4-BE49-F238E27FC236}">
                <a16:creationId xmlns:a16="http://schemas.microsoft.com/office/drawing/2014/main" id="{68513D8D-ABD1-F018-6A42-5D3A612DA3BE}"/>
              </a:ext>
              <a:ext uri="{C183D7F6-B498-43B3-948B-1728B52AA6E4}">
                <adec:decorative xmlns:adec="http://schemas.microsoft.com/office/drawing/2017/decorative" val="1"/>
              </a:ext>
            </a:extLst>
          </p:cNvPr>
          <p:cNvSpPr/>
          <p:nvPr/>
        </p:nvSpPr>
        <p:spPr bwMode="auto">
          <a:xfrm>
            <a:off x="9131488" y="1279814"/>
            <a:ext cx="2498896" cy="4639316"/>
          </a:xfrm>
          <a:prstGeom prst="roundRect">
            <a:avLst>
              <a:gd name="adj" fmla="val 4518"/>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endParaRPr>
          </a:p>
        </p:txBody>
      </p:sp>
      <p:sp>
        <p:nvSpPr>
          <p:cNvPr id="10" name="Rounded Rectangle 1">
            <a:extLst>
              <a:ext uri="{FF2B5EF4-FFF2-40B4-BE49-F238E27FC236}">
                <a16:creationId xmlns:a16="http://schemas.microsoft.com/office/drawing/2014/main" id="{A9D48246-DD36-ACD5-5BC1-C6D39F5CE4F6}"/>
              </a:ext>
              <a:ext uri="{C183D7F6-B498-43B3-948B-1728B52AA6E4}">
                <adec:decorative xmlns:adec="http://schemas.microsoft.com/office/drawing/2017/decorative" val="1"/>
              </a:ext>
            </a:extLst>
          </p:cNvPr>
          <p:cNvSpPr/>
          <p:nvPr/>
        </p:nvSpPr>
        <p:spPr bwMode="auto">
          <a:xfrm>
            <a:off x="590231" y="1279814"/>
            <a:ext cx="2498896" cy="4639316"/>
          </a:xfrm>
          <a:prstGeom prst="roundRect">
            <a:avLst>
              <a:gd name="adj" fmla="val 4349"/>
            </a:avLst>
          </a:prstGeom>
          <a:solidFill>
            <a:schemeClr val="bg1"/>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Segoe UI Semibold" panose="020B0702040204020203" pitchFamily="34" charset="0"/>
              <a:ea typeface="+mn-ea"/>
              <a:cs typeface="Segoe UI Semibold" panose="020B0702040204020203" pitchFamily="34" charset="0"/>
            </a:endParaRPr>
          </a:p>
        </p:txBody>
      </p:sp>
      <p:sp>
        <p:nvSpPr>
          <p:cNvPr id="14" name="Title 13">
            <a:extLst>
              <a:ext uri="{FF2B5EF4-FFF2-40B4-BE49-F238E27FC236}">
                <a16:creationId xmlns:a16="http://schemas.microsoft.com/office/drawing/2014/main" id="{69B7BF6A-C349-8399-39A2-B5E2F7549EF8}"/>
              </a:ext>
            </a:extLst>
          </p:cNvPr>
          <p:cNvSpPr>
            <a:spLocks noGrp="1"/>
          </p:cNvSpPr>
          <p:nvPr>
            <p:ph type="title"/>
          </p:nvPr>
        </p:nvSpPr>
        <p:spPr/>
        <p:txBody>
          <a:bodyPr/>
          <a:lstStyle/>
          <a:p>
            <a:r>
              <a:rPr lang="en-US" noProof="0" dirty="0"/>
              <a:t>Drive meaningful business value with intelligent apps</a:t>
            </a:r>
            <a:br>
              <a:rPr lang="en-US" noProof="0" dirty="0"/>
            </a:br>
            <a:endParaRPr lang="en-US" dirty="0"/>
          </a:p>
        </p:txBody>
      </p:sp>
      <p:sp>
        <p:nvSpPr>
          <p:cNvPr id="86" name="TextBox 85">
            <a:extLst>
              <a:ext uri="{FF2B5EF4-FFF2-40B4-BE49-F238E27FC236}">
                <a16:creationId xmlns:a16="http://schemas.microsoft.com/office/drawing/2014/main" id="{1EC4F8A6-E6A2-0B2C-3673-F731CA0202A2}"/>
              </a:ext>
            </a:extLst>
          </p:cNvPr>
          <p:cNvSpPr txBox="1"/>
          <p:nvPr/>
        </p:nvSpPr>
        <p:spPr>
          <a:xfrm>
            <a:off x="1048942" y="4880138"/>
            <a:ext cx="1581473" cy="646331"/>
          </a:xfrm>
          <a:prstGeom prst="rect">
            <a:avLst/>
          </a:prstGeom>
          <a:noFill/>
        </p:spPr>
        <p:txBody>
          <a:bodyPr wrap="square" lIns="0" tIns="0" rIns="0" bIns="0" rtlCol="0" anchor="ctr" anchorCtr="0">
            <a:spAutoFit/>
          </a:bodyPr>
          <a:lstStyle>
            <a:defPPr>
              <a:defRPr lang="en-US"/>
            </a:defPPr>
            <a:lvl1pPr marL="285750" marR="0" lvl="0" indent="-285750" fontAlgn="auto">
              <a:lnSpc>
                <a:spcPct val="100000"/>
              </a:lnSpc>
              <a:spcBef>
                <a:spcPts val="0"/>
              </a:spcBef>
              <a:spcAft>
                <a:spcPts val="0"/>
              </a:spcAft>
              <a:buClr>
                <a:srgbClr val="0078D4"/>
              </a:buClr>
              <a:buSzTx/>
              <a:buFont typeface="Arial" panose="020B0604020202020204" pitchFamily="34" charset="0"/>
              <a:buChar char="•"/>
              <a:tabLst/>
              <a:defRPr kumimoji="0" sz="1400" b="0" i="0" u="none" strike="noStrike" cap="none" spc="0" normalizeH="0" baseline="0">
                <a:ln>
                  <a:noFill/>
                </a:ln>
                <a:solidFill>
                  <a:prstClr val="white"/>
                </a:solidFill>
                <a:effectLst/>
                <a:uLnTx/>
                <a:uFillTx/>
                <a:latin typeface="Segoe Pro" panose="020B0502040504020203" pitchFamily="34" charset="0"/>
              </a:defRPr>
            </a:lvl1pPr>
            <a:lvl2pPr lvl="1">
              <a:defRPr>
                <a:solidFill>
                  <a:schemeClr val="bg1"/>
                </a:solidFill>
              </a:defRPr>
            </a:lvl2pPr>
          </a:lstStyle>
          <a:p>
            <a:pPr marL="0" marR="0" lvl="0" indent="0" algn="ctr" defTabSz="932742" rtl="0" eaLnBrk="1" fontAlgn="auto" latinLnBrk="0" hangingPunct="1">
              <a:lnSpc>
                <a:spcPct val="100000"/>
              </a:lnSpc>
              <a:spcBef>
                <a:spcPts val="0"/>
              </a:spcBef>
              <a:spcAft>
                <a:spcPts val="0"/>
              </a:spcAft>
              <a:buClrTx/>
              <a:buSzPct val="90000"/>
              <a:buFont typeface="Arial" panose="020B0604020202020204" pitchFamily="34" charset="0"/>
              <a:buNone/>
              <a:tabLst/>
              <a:defRPr/>
            </a:pPr>
            <a:r>
              <a:rPr kumimoji="0" lang="en-US" sz="1800" b="0" i="0" u="none" strike="noStrike" kern="1200" cap="none" spc="0" normalizeH="0" baseline="0" noProof="0" dirty="0">
                <a:ln>
                  <a:noFill/>
                </a:ln>
                <a:solidFill>
                  <a:srgbClr val="000000"/>
                </a:solidFill>
                <a:effectLst/>
                <a:uLnTx/>
                <a:uFillTx/>
                <a:latin typeface="Segoe UI Semibold"/>
                <a:ea typeface="+mn-ea"/>
                <a:cs typeface="Segoe UI" panose="020B0502040204020203" pitchFamily="34" charset="0"/>
              </a:rPr>
              <a:t>40% </a:t>
            </a:r>
            <a:r>
              <a:rPr kumimoji="0" lang="en-US" sz="12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rPr>
              <a:t>decrease in customer support tickets</a:t>
            </a:r>
            <a:r>
              <a:rPr kumimoji="0" lang="en-US" sz="1200" b="0" i="0" u="none" strike="noStrike" kern="1200" cap="none" spc="0" normalizeH="0" baseline="30000" noProof="0" dirty="0">
                <a:ln>
                  <a:noFill/>
                </a:ln>
                <a:solidFill>
                  <a:srgbClr val="000000"/>
                </a:solidFill>
                <a:effectLst/>
                <a:uLnTx/>
                <a:uFillTx/>
                <a:latin typeface="Segoe UI"/>
                <a:ea typeface="+mn-ea"/>
                <a:cs typeface="Segoe UI" panose="020B0502040204020203" pitchFamily="34" charset="0"/>
              </a:rPr>
              <a:t>1</a:t>
            </a:r>
          </a:p>
        </p:txBody>
      </p:sp>
      <p:sp>
        <p:nvSpPr>
          <p:cNvPr id="109" name="TextBox 5">
            <a:extLst>
              <a:ext uri="{FF2B5EF4-FFF2-40B4-BE49-F238E27FC236}">
                <a16:creationId xmlns:a16="http://schemas.microsoft.com/office/drawing/2014/main" id="{BDA72745-5B81-1338-09E6-5CAC52C2D4D9}"/>
              </a:ext>
            </a:extLst>
          </p:cNvPr>
          <p:cNvSpPr txBox="1">
            <a:spLocks/>
          </p:cNvSpPr>
          <p:nvPr/>
        </p:nvSpPr>
        <p:spPr>
          <a:xfrm>
            <a:off x="686911" y="2784673"/>
            <a:ext cx="2305536" cy="66479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Semibold"/>
                <a:ea typeface="+mn-ea"/>
                <a:cs typeface="Segoe UI Semibold" panose="020B0702040204020203" pitchFamily="34" charset="0"/>
              </a:rPr>
              <a:t>D</a:t>
            </a:r>
            <a:r>
              <a:rPr kumimoji="0" lang="en-US" sz="1600" b="0" i="0" u="none" strike="noStrike" kern="1200" cap="none" spc="0" normalizeH="0" baseline="0" noProof="0" dirty="0" err="1">
                <a:ln>
                  <a:noFill/>
                </a:ln>
                <a:solidFill>
                  <a:srgbClr val="000000"/>
                </a:solidFill>
                <a:effectLst/>
                <a:uLnTx/>
                <a:uFillTx/>
                <a:latin typeface="Segoe UI Semibold"/>
                <a:ea typeface="+mn-ea"/>
                <a:cs typeface="Segoe UI Semibold" panose="020B0702040204020203" pitchFamily="34" charset="0"/>
              </a:rPr>
              <a:t>elight</a:t>
            </a:r>
            <a:r>
              <a:rPr kumimoji="0" lang="en-US" sz="1600" b="0" i="0" u="none" strike="noStrike" kern="1200" cap="none" spc="0" normalizeH="0" baseline="0" noProof="0" dirty="0">
                <a:ln>
                  <a:noFill/>
                </a:ln>
                <a:solidFill>
                  <a:srgbClr val="000000"/>
                </a:solidFill>
                <a:effectLst/>
                <a:uLnTx/>
                <a:uFillTx/>
                <a:latin typeface="Segoe UI Semibold"/>
                <a:ea typeface="+mn-ea"/>
                <a:cs typeface="Segoe UI Semibold" panose="020B0702040204020203" pitchFamily="34" charset="0"/>
              </a:rPr>
              <a:t> customers with next-gen AI-powered apps</a:t>
            </a:r>
          </a:p>
        </p:txBody>
      </p:sp>
      <p:sp>
        <p:nvSpPr>
          <p:cNvPr id="111" name="TextBox 5">
            <a:extLst>
              <a:ext uri="{FF2B5EF4-FFF2-40B4-BE49-F238E27FC236}">
                <a16:creationId xmlns:a16="http://schemas.microsoft.com/office/drawing/2014/main" id="{A1A37D13-46A5-1D06-4911-66B9DA550A89}"/>
              </a:ext>
            </a:extLst>
          </p:cNvPr>
          <p:cNvSpPr txBox="1">
            <a:spLocks/>
          </p:cNvSpPr>
          <p:nvPr/>
        </p:nvSpPr>
        <p:spPr>
          <a:xfrm>
            <a:off x="3533997" y="2775551"/>
            <a:ext cx="2305536" cy="664797"/>
          </a:xfrm>
          <a:prstGeom prst="rect">
            <a:avLst/>
          </a:prstGeom>
          <a:noFill/>
        </p:spPr>
        <p:txBody>
          <a:bodyPr wrap="square" lIns="0" tIns="0" rIns="0" bIns="0" rtlCol="0">
            <a:spAutoFit/>
          </a:bodyPr>
          <a:lstStyle>
            <a:defPPr>
              <a:defRPr lang="en-US"/>
            </a:defPPr>
            <a:lvl1pPr marR="0" lvl="0" indent="0" algn="ctr" fontAlgn="auto">
              <a:lnSpc>
                <a:spcPct val="90000"/>
              </a:lnSpc>
              <a:spcBef>
                <a:spcPts val="0"/>
              </a:spcBef>
              <a:spcAft>
                <a:spcPts val="0"/>
              </a:spcAft>
              <a:buClrTx/>
              <a:buSzTx/>
              <a:buFontTx/>
              <a:buNone/>
              <a:tabLst/>
              <a:defRPr kumimoji="0" sz="1600" b="0" i="0" u="none" strike="noStrike" cap="none" spc="0" normalizeH="0" baseline="0">
                <a:ln>
                  <a:noFill/>
                </a:ln>
                <a:effectLst/>
                <a:uLnTx/>
                <a:uFillTx/>
                <a:latin typeface="+mj-lt"/>
                <a:cs typeface="Segoe UI Semibold" panose="020B07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Semibold"/>
                <a:ea typeface="+mn-ea"/>
                <a:cs typeface="Segoe UI Semibold" panose="020B0702040204020203" pitchFamily="34" charset="0"/>
              </a:rPr>
              <a:t>Rapidly deliver new products that deepen customer engagement</a:t>
            </a:r>
          </a:p>
        </p:txBody>
      </p:sp>
      <p:sp>
        <p:nvSpPr>
          <p:cNvPr id="112" name="TextBox 5">
            <a:extLst>
              <a:ext uri="{FF2B5EF4-FFF2-40B4-BE49-F238E27FC236}">
                <a16:creationId xmlns:a16="http://schemas.microsoft.com/office/drawing/2014/main" id="{811B0D34-8B7C-E191-6BE9-A3EA2CFFD913}"/>
              </a:ext>
            </a:extLst>
          </p:cNvPr>
          <p:cNvSpPr txBox="1">
            <a:spLocks/>
          </p:cNvSpPr>
          <p:nvPr/>
        </p:nvSpPr>
        <p:spPr>
          <a:xfrm>
            <a:off x="6335797" y="2774781"/>
            <a:ext cx="2402217" cy="664797"/>
          </a:xfrm>
          <a:prstGeom prst="rect">
            <a:avLst/>
          </a:prstGeom>
          <a:noFill/>
        </p:spPr>
        <p:txBody>
          <a:bodyPr wrap="square" lIns="0" tIns="0" rIns="0" bIns="0" rtlCol="0">
            <a:spAutoFit/>
          </a:bodyPr>
          <a:lstStyle>
            <a:defPPr>
              <a:defRPr lang="en-US"/>
            </a:defPPr>
            <a:lvl1pPr marR="0" lvl="0" indent="0" algn="ctr" fontAlgn="auto">
              <a:lnSpc>
                <a:spcPct val="90000"/>
              </a:lnSpc>
              <a:spcBef>
                <a:spcPts val="0"/>
              </a:spcBef>
              <a:spcAft>
                <a:spcPts val="0"/>
              </a:spcAft>
              <a:buClrTx/>
              <a:buSzTx/>
              <a:buFontTx/>
              <a:buNone/>
              <a:tabLst/>
              <a:defRPr kumimoji="0" sz="1600" b="0" i="0" u="none" strike="noStrike" cap="none" spc="0" normalizeH="0" baseline="0">
                <a:ln>
                  <a:noFill/>
                </a:ln>
                <a:effectLst/>
                <a:uLnTx/>
                <a:uFillTx/>
                <a:latin typeface="+mj-lt"/>
                <a:cs typeface="Segoe UI Semibold" panose="020B07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Segoe UI Semibold"/>
                <a:ea typeface="+mn-ea"/>
                <a:cs typeface="Segoe UI Semibold" panose="020B0702040204020203" pitchFamily="34" charset="0"/>
              </a:rPr>
              <a:t>Amplify employee capabilities and empower developers to innovate</a:t>
            </a:r>
          </a:p>
        </p:txBody>
      </p:sp>
      <p:sp>
        <p:nvSpPr>
          <p:cNvPr id="148" name="TextBox 147">
            <a:extLst>
              <a:ext uri="{FF2B5EF4-FFF2-40B4-BE49-F238E27FC236}">
                <a16:creationId xmlns:a16="http://schemas.microsoft.com/office/drawing/2014/main" id="{D6B13559-F7DB-19E1-2C84-BF23E8725864}"/>
              </a:ext>
            </a:extLst>
          </p:cNvPr>
          <p:cNvSpPr txBox="1"/>
          <p:nvPr/>
        </p:nvSpPr>
        <p:spPr>
          <a:xfrm>
            <a:off x="3494241" y="3818308"/>
            <a:ext cx="2395143" cy="738664"/>
          </a:xfrm>
          <a:prstGeom prst="rect">
            <a:avLst/>
          </a:prstGeom>
          <a:noFill/>
        </p:spPr>
        <p:txBody>
          <a:bodyPr wrap="square" lIns="0" tIns="0" rIns="0" bIns="0" anchor="t">
            <a:spAutoFit/>
          </a:bodyPr>
          <a:lstStyle>
            <a:defPPr>
              <a:defRPr lang="en-US"/>
            </a:defPPr>
            <a:lvl1pPr marR="0" lvl="0" algn="ctr" fontAlgn="auto">
              <a:lnSpc>
                <a:spcPct val="100000"/>
              </a:lnSpc>
              <a:spcBef>
                <a:spcPts val="0"/>
              </a:spcBef>
              <a:spcAft>
                <a:spcPts val="0"/>
              </a:spcAft>
              <a:buClrTx/>
              <a:buSzTx/>
              <a:tabLst/>
              <a:defRPr kumimoji="0" sz="1200" b="0" i="0" u="none" strike="noStrike" cap="none" spc="0" normalizeH="0" baseline="0">
                <a:ln>
                  <a:noFill/>
                </a:ln>
                <a:solidFill>
                  <a:srgbClr val="000000"/>
                </a:solidFill>
                <a:effectLst/>
                <a:uLnTx/>
                <a:uFillTx/>
                <a:latin typeface="Segoe UI"/>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Beat competitors to market.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Increase user growth and satisfaction.</a:t>
            </a:r>
            <a:endParaRPr kumimoji="0" lang="en-US" sz="1200" b="0" i="0" u="none" strike="noStrike" kern="1200" cap="none" spc="0" normalizeH="0" baseline="0" noProof="0" dirty="0">
              <a:ln>
                <a:noFill/>
              </a:ln>
              <a:solidFill>
                <a:srgbClr val="000000"/>
              </a:solidFill>
              <a:effectLst/>
              <a:uLnTx/>
              <a:uFillTx/>
              <a:latin typeface="Segoe UI"/>
              <a:ea typeface="+mn-ea"/>
              <a:cs typeface="Segoe U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Capture incremental revenue.</a:t>
            </a:r>
            <a:endParaRPr kumimoji="0" lang="en-US" sz="1200" b="0" i="0" u="none" strike="noStrike" kern="1200" cap="none" spc="0" normalizeH="0" baseline="0" noProof="0" dirty="0">
              <a:ln>
                <a:noFill/>
              </a:ln>
              <a:solidFill>
                <a:srgbClr val="000000"/>
              </a:solidFill>
              <a:effectLst/>
              <a:uLnTx/>
              <a:uFillTx/>
              <a:latin typeface="Segoe UI"/>
              <a:ea typeface="+mn-ea"/>
              <a:cs typeface="Segoe UI"/>
            </a:endParaRPr>
          </a:p>
        </p:txBody>
      </p:sp>
      <p:sp>
        <p:nvSpPr>
          <p:cNvPr id="154" name="TextBox 153">
            <a:extLst>
              <a:ext uri="{FF2B5EF4-FFF2-40B4-BE49-F238E27FC236}">
                <a16:creationId xmlns:a16="http://schemas.microsoft.com/office/drawing/2014/main" id="{46034854-5539-5587-1268-E69D8DA42439}"/>
              </a:ext>
            </a:extLst>
          </p:cNvPr>
          <p:cNvSpPr txBox="1"/>
          <p:nvPr/>
        </p:nvSpPr>
        <p:spPr>
          <a:xfrm>
            <a:off x="6394454" y="3825668"/>
            <a:ext cx="2278794" cy="738664"/>
          </a:xfrm>
          <a:prstGeom prst="rect">
            <a:avLst/>
          </a:prstGeom>
          <a:noFill/>
        </p:spPr>
        <p:txBody>
          <a:bodyPr wrap="square" lIns="0" tIns="0" rIns="0" bIns="0" anchor="t">
            <a:spAutoFit/>
          </a:bodyPr>
          <a:lstStyle>
            <a:defPPr>
              <a:defRPr lang="en-US"/>
            </a:defPPr>
            <a:lvl1pPr marR="0" lvl="0" algn="ctr" fontAlgn="auto">
              <a:lnSpc>
                <a:spcPct val="100000"/>
              </a:lnSpc>
              <a:spcBef>
                <a:spcPts val="0"/>
              </a:spcBef>
              <a:spcAft>
                <a:spcPts val="0"/>
              </a:spcAft>
              <a:buClrTx/>
              <a:buSzTx/>
              <a:tabLst/>
              <a:defRPr kumimoji="0" sz="1200" b="0" i="0" u="none" strike="noStrike" cap="none" spc="0" normalizeH="0" baseline="0">
                <a:ln>
                  <a:noFill/>
                </a:ln>
                <a:solidFill>
                  <a:srgbClr val="000000"/>
                </a:solidFill>
                <a:effectLst/>
                <a:uLnTx/>
                <a:uFillTx/>
                <a:latin typeface="Segoe UI"/>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Accelerate developer productivity.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Attract the best developer talent.</a:t>
            </a:r>
            <a:endParaRPr kumimoji="0" lang="en-US" sz="1200" b="0" i="0" u="none" strike="noStrike" kern="1200" cap="none" spc="0" normalizeH="0" baseline="0" noProof="0" dirty="0">
              <a:ln>
                <a:noFill/>
              </a:ln>
              <a:solidFill>
                <a:srgbClr val="000000"/>
              </a:solidFill>
              <a:effectLst/>
              <a:uLnTx/>
              <a:uFillTx/>
              <a:latin typeface="Segoe UI"/>
              <a:ea typeface="+mn-ea"/>
              <a:cs typeface="Segoe U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Reduce repetitive, costly work.</a:t>
            </a:r>
          </a:p>
        </p:txBody>
      </p:sp>
      <p:sp>
        <p:nvSpPr>
          <p:cNvPr id="164" name="TextBox 163">
            <a:extLst>
              <a:ext uri="{FF2B5EF4-FFF2-40B4-BE49-F238E27FC236}">
                <a16:creationId xmlns:a16="http://schemas.microsoft.com/office/drawing/2014/main" id="{88457F7A-3350-7B12-1C83-419D9C3C3182}"/>
              </a:ext>
            </a:extLst>
          </p:cNvPr>
          <p:cNvSpPr txBox="1"/>
          <p:nvPr/>
        </p:nvSpPr>
        <p:spPr>
          <a:xfrm>
            <a:off x="686911" y="3810713"/>
            <a:ext cx="2305537" cy="553998"/>
          </a:xfrm>
          <a:prstGeom prst="rect">
            <a:avLst/>
          </a:prstGeom>
          <a:noFill/>
        </p:spPr>
        <p:txBody>
          <a:bodyPr wrap="square" lIns="0" tIns="0" rIns="0" bIns="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Put your data to work with AI.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Create unique differentiation. </a:t>
            </a:r>
            <a:endParaRPr kumimoji="0" lang="en-US" sz="1200" b="0" i="0" u="none" strike="noStrike" kern="1200" cap="none" spc="0" normalizeH="0" baseline="0" noProof="0" dirty="0">
              <a:ln>
                <a:noFill/>
              </a:ln>
              <a:solidFill>
                <a:srgbClr val="000000"/>
              </a:solidFill>
              <a:effectLst/>
              <a:uLnTx/>
              <a:uFillTx/>
              <a:latin typeface="Segoe UI"/>
              <a:ea typeface="+mn-ea"/>
              <a:cs typeface="Segoe U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Build your own copilots.</a:t>
            </a:r>
          </a:p>
        </p:txBody>
      </p:sp>
      <p:sp>
        <p:nvSpPr>
          <p:cNvPr id="7" name="TextBox 6">
            <a:extLst>
              <a:ext uri="{FF2B5EF4-FFF2-40B4-BE49-F238E27FC236}">
                <a16:creationId xmlns:a16="http://schemas.microsoft.com/office/drawing/2014/main" id="{59722058-E67F-E43E-64A4-8708CBCF0296}"/>
              </a:ext>
            </a:extLst>
          </p:cNvPr>
          <p:cNvSpPr txBox="1"/>
          <p:nvPr/>
        </p:nvSpPr>
        <p:spPr>
          <a:xfrm>
            <a:off x="3759974" y="4833971"/>
            <a:ext cx="1851579" cy="738664"/>
          </a:xfrm>
          <a:prstGeom prst="rect">
            <a:avLst/>
          </a:prstGeom>
          <a:noFill/>
        </p:spPr>
        <p:txBody>
          <a:bodyPr wrap="square">
            <a:spAutoFit/>
          </a:bodyPr>
          <a:lstStyle/>
          <a:p>
            <a:pPr marL="0" marR="0" lvl="0" indent="0" algn="ctr" defTabSz="932742" rtl="0" eaLnBrk="1" fontAlgn="auto" latinLnBrk="0" hangingPunct="1">
              <a:lnSpc>
                <a:spcPct val="100000"/>
              </a:lnSpc>
              <a:spcBef>
                <a:spcPts val="0"/>
              </a:spcBef>
              <a:spcAft>
                <a:spcPts val="0"/>
              </a:spcAft>
              <a:buClrTx/>
              <a:buSzPct val="90000"/>
              <a:buFontTx/>
              <a:buNone/>
              <a:tabLst/>
              <a:defRPr/>
            </a:pPr>
            <a:r>
              <a:rPr kumimoji="0" lang="en-US" sz="1800" b="0" i="0" u="none" strike="noStrike" kern="1200" cap="none" spc="0" normalizeH="0" baseline="0" noProof="0" dirty="0">
                <a:ln>
                  <a:noFill/>
                </a:ln>
                <a:solidFill>
                  <a:srgbClr val="000000"/>
                </a:solidFill>
                <a:effectLst/>
                <a:uLnTx/>
                <a:uFillTx/>
                <a:latin typeface="Segoe UI Semibold"/>
                <a:ea typeface="+mn-ea"/>
                <a:cs typeface="Segoe UI" panose="020B0502040204020203" pitchFamily="34" charset="0"/>
              </a:rPr>
              <a:t>1.5 months</a:t>
            </a:r>
            <a:endParaRPr kumimoji="0" lang="en-US" sz="2400" b="0" i="0" u="none" strike="noStrike" kern="1200" cap="none" spc="0" normalizeH="0" baseline="0" noProof="0" dirty="0">
              <a:ln>
                <a:noFill/>
              </a:ln>
              <a:solidFill>
                <a:srgbClr val="000000"/>
              </a:solidFill>
              <a:effectLst/>
              <a:uLnTx/>
              <a:uFillTx/>
              <a:latin typeface="Segoe UI Semibold"/>
              <a:ea typeface="+mn-ea"/>
              <a:cs typeface="Segoe UI" panose="020B0502040204020203" pitchFamily="34" charset="0"/>
            </a:endParaRPr>
          </a:p>
          <a:p>
            <a:pPr marL="0" marR="0" lvl="0" indent="0" algn="ctr" defTabSz="932742" rtl="0" eaLnBrk="1" fontAlgn="auto" latinLnBrk="0" hangingPunct="1">
              <a:lnSpc>
                <a:spcPct val="100000"/>
              </a:lnSpc>
              <a:spcBef>
                <a:spcPts val="0"/>
              </a:spcBef>
              <a:spcAft>
                <a:spcPts val="0"/>
              </a:spcAft>
              <a:buClrTx/>
              <a:buSzPct val="90000"/>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rPr>
              <a:t>faster time-to-market for new apps</a:t>
            </a:r>
            <a:r>
              <a:rPr kumimoji="0" lang="en-US" sz="1200" b="0" i="0" u="none" strike="noStrike" kern="1200" cap="none" spc="0" normalizeH="0" baseline="30000" noProof="0" dirty="0">
                <a:ln>
                  <a:noFill/>
                </a:ln>
                <a:solidFill>
                  <a:srgbClr val="000000"/>
                </a:solidFill>
                <a:effectLst/>
                <a:uLnTx/>
                <a:uFillTx/>
                <a:latin typeface="Segoe UI"/>
                <a:ea typeface="+mn-ea"/>
                <a:cs typeface="Segoe UI" panose="020B0502040204020203" pitchFamily="34" charset="0"/>
              </a:rPr>
              <a:t>2</a:t>
            </a:r>
          </a:p>
        </p:txBody>
      </p:sp>
      <p:sp>
        <p:nvSpPr>
          <p:cNvPr id="8" name="Text Placeholder 27">
            <a:extLst>
              <a:ext uri="{FF2B5EF4-FFF2-40B4-BE49-F238E27FC236}">
                <a16:creationId xmlns:a16="http://schemas.microsoft.com/office/drawing/2014/main" id="{D4D117C7-5043-4EDB-5BBE-10FCD85899AA}"/>
              </a:ext>
            </a:extLst>
          </p:cNvPr>
          <p:cNvSpPr txBox="1">
            <a:spLocks/>
          </p:cNvSpPr>
          <p:nvPr/>
        </p:nvSpPr>
        <p:spPr>
          <a:xfrm>
            <a:off x="6711437" y="4880138"/>
            <a:ext cx="1644828" cy="646331"/>
          </a:xfrm>
          <a:prstGeom prst="rect">
            <a:avLst/>
          </a:prstGeom>
        </p:spPr>
        <p:txBody>
          <a:bodyPr vert="horz" wrap="square" lIns="0" tIns="0" rIns="0" bIns="0" rtlCol="0" anchor="ctr" anchorCtr="0">
            <a:spAutoFit/>
          </a:bodyPr>
          <a:lstStyle>
            <a:lvl1pPr marL="0" marR="0" indent="0" algn="ctr"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solidFill>
                  <a:schemeClr val="tx1"/>
                </a:solidFill>
                <a:latin typeface="+mj-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rPr>
              <a:t>10% to </a:t>
            </a:r>
            <a:r>
              <a:rPr kumimoji="0" lang="en-US" sz="1800" b="0" i="0" u="none" strike="noStrike" kern="1200" cap="none" spc="0" normalizeH="0" baseline="0" noProof="0" dirty="0">
                <a:ln>
                  <a:noFill/>
                </a:ln>
                <a:solidFill>
                  <a:srgbClr val="000000"/>
                </a:solidFill>
                <a:effectLst/>
                <a:uLnTx/>
                <a:uFillTx/>
                <a:latin typeface="Segoe UI Semibold"/>
                <a:ea typeface="+mn-ea"/>
                <a:cs typeface="Segoe UI" panose="020B0502040204020203" pitchFamily="34" charset="0"/>
              </a:rPr>
              <a:t>25%</a:t>
            </a:r>
            <a:endParaRPr kumimoji="0" lang="en-US" sz="2000" b="0" i="0" u="none" strike="noStrike" kern="1200" cap="none" spc="0" normalizeH="0" baseline="0" noProof="0" dirty="0">
              <a:ln>
                <a:noFill/>
              </a:ln>
              <a:solidFill>
                <a:srgbClr val="000000"/>
              </a:solidFill>
              <a:effectLst/>
              <a:uLnTx/>
              <a:uFillTx/>
              <a:latin typeface="Segoe UI Semibold"/>
              <a:ea typeface="+mn-ea"/>
              <a:cs typeface="Segoe UI" panose="020B0502040204020203" pitchFamily="34" charset="0"/>
            </a:endParaRPr>
          </a:p>
          <a:p>
            <a:pPr marL="0" marR="0" lvl="0" indent="0" algn="ctr"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rPr>
              <a:t>increased developer efficiency</a:t>
            </a:r>
            <a:r>
              <a:rPr kumimoji="0" lang="en-US" sz="1200" b="0" i="0" u="none" strike="noStrike" kern="1200" cap="none" spc="0" normalizeH="0" baseline="30000" noProof="0" dirty="0">
                <a:ln>
                  <a:noFill/>
                </a:ln>
                <a:solidFill>
                  <a:srgbClr val="000000"/>
                </a:solidFill>
                <a:effectLst/>
                <a:uLnTx/>
                <a:uFillTx/>
                <a:latin typeface="Segoe UI"/>
                <a:ea typeface="+mn-ea"/>
                <a:cs typeface="Segoe UI" panose="020B0502040204020203" pitchFamily="34" charset="0"/>
              </a:rPr>
              <a:t>2</a:t>
            </a:r>
          </a:p>
        </p:txBody>
      </p:sp>
      <p:sp>
        <p:nvSpPr>
          <p:cNvPr id="26" name="Graphic 51" descr="Upward arrow and gear icon">
            <a:extLst>
              <a:ext uri="{FF2B5EF4-FFF2-40B4-BE49-F238E27FC236}">
                <a16:creationId xmlns:a16="http://schemas.microsoft.com/office/drawing/2014/main" id="{C9A9F44E-134F-DBE5-2BF8-78BCA075B0F2}"/>
              </a:ext>
            </a:extLst>
          </p:cNvPr>
          <p:cNvSpPr>
            <a:spLocks noChangeAspect="1"/>
          </p:cNvSpPr>
          <p:nvPr/>
        </p:nvSpPr>
        <p:spPr>
          <a:xfrm>
            <a:off x="10085458" y="1751298"/>
            <a:ext cx="590955" cy="585216"/>
          </a:xfrm>
          <a:custGeom>
            <a:avLst/>
            <a:gdLst>
              <a:gd name="connsiteX0" fmla="*/ 323850 w 377487"/>
              <a:gd name="connsiteY0" fmla="*/ 0 h 373821"/>
              <a:gd name="connsiteX1" fmla="*/ 342900 w 377487"/>
              <a:gd name="connsiteY1" fmla="*/ 19050 h 373821"/>
              <a:gd name="connsiteX2" fmla="*/ 342900 w 377487"/>
              <a:gd name="connsiteY2" fmla="*/ 114299 h 373821"/>
              <a:gd name="connsiteX3" fmla="*/ 323850 w 377487"/>
              <a:gd name="connsiteY3" fmla="*/ 133350 h 373821"/>
              <a:gd name="connsiteX4" fmla="*/ 304800 w 377487"/>
              <a:gd name="connsiteY4" fmla="*/ 114300 h 373821"/>
              <a:gd name="connsiteX5" fmla="*/ 304800 w 377487"/>
              <a:gd name="connsiteY5" fmla="*/ 65041 h 373821"/>
              <a:gd name="connsiteX6" fmla="*/ 194445 w 377487"/>
              <a:gd name="connsiteY6" fmla="*/ 175395 h 373821"/>
              <a:gd name="connsiteX7" fmla="*/ 180975 w 377487"/>
              <a:gd name="connsiteY7" fmla="*/ 180975 h 373821"/>
              <a:gd name="connsiteX8" fmla="*/ 167505 w 377487"/>
              <a:gd name="connsiteY8" fmla="*/ 175395 h 373821"/>
              <a:gd name="connsiteX9" fmla="*/ 133350 w 377487"/>
              <a:gd name="connsiteY9" fmla="*/ 141241 h 373821"/>
              <a:gd name="connsiteX10" fmla="*/ 32520 w 377487"/>
              <a:gd name="connsiteY10" fmla="*/ 242070 h 373821"/>
              <a:gd name="connsiteX11" fmla="*/ 5580 w 377487"/>
              <a:gd name="connsiteY11" fmla="*/ 242070 h 373821"/>
              <a:gd name="connsiteX12" fmla="*/ 5580 w 377487"/>
              <a:gd name="connsiteY12" fmla="*/ 215130 h 373821"/>
              <a:gd name="connsiteX13" fmla="*/ 119880 w 377487"/>
              <a:gd name="connsiteY13" fmla="*/ 100829 h 373821"/>
              <a:gd name="connsiteX14" fmla="*/ 133350 w 377487"/>
              <a:gd name="connsiteY14" fmla="*/ 95250 h 373821"/>
              <a:gd name="connsiteX15" fmla="*/ 146820 w 377487"/>
              <a:gd name="connsiteY15" fmla="*/ 100829 h 373821"/>
              <a:gd name="connsiteX16" fmla="*/ 180975 w 377487"/>
              <a:gd name="connsiteY16" fmla="*/ 134985 h 373821"/>
              <a:gd name="connsiteX17" fmla="*/ 277860 w 377487"/>
              <a:gd name="connsiteY17" fmla="*/ 38100 h 373821"/>
              <a:gd name="connsiteX18" fmla="*/ 228600 w 377487"/>
              <a:gd name="connsiteY18" fmla="*/ 38100 h 373821"/>
              <a:gd name="connsiteX19" fmla="*/ 209550 w 377487"/>
              <a:gd name="connsiteY19" fmla="*/ 19050 h 373821"/>
              <a:gd name="connsiteX20" fmla="*/ 228600 w 377487"/>
              <a:gd name="connsiteY20" fmla="*/ 0 h 373821"/>
              <a:gd name="connsiteX21" fmla="*/ 323850 w 377487"/>
              <a:gd name="connsiteY21" fmla="*/ 0 h 373821"/>
              <a:gd name="connsiteX22" fmla="*/ 214852 w 377487"/>
              <a:gd name="connsiteY22" fmla="*/ 209085 h 373821"/>
              <a:gd name="connsiteX23" fmla="*/ 187397 w 377487"/>
              <a:gd name="connsiteY23" fmla="*/ 256638 h 373821"/>
              <a:gd name="connsiteX24" fmla="*/ 176268 w 377487"/>
              <a:gd name="connsiteY24" fmla="*/ 259391 h 373821"/>
              <a:gd name="connsiteX25" fmla="*/ 174969 w 377487"/>
              <a:gd name="connsiteY25" fmla="*/ 276225 h 373821"/>
              <a:gd name="connsiteX26" fmla="*/ 176390 w 377487"/>
              <a:gd name="connsiteY26" fmla="*/ 293816 h 373821"/>
              <a:gd name="connsiteX27" fmla="*/ 186665 w 377487"/>
              <a:gd name="connsiteY27" fmla="*/ 296290 h 373821"/>
              <a:gd name="connsiteX28" fmla="*/ 214288 w 377487"/>
              <a:gd name="connsiteY28" fmla="*/ 344115 h 373821"/>
              <a:gd name="connsiteX29" fmla="*/ 210739 w 377487"/>
              <a:gd name="connsiteY29" fmla="*/ 356142 h 373821"/>
              <a:gd name="connsiteX30" fmla="*/ 239013 w 377487"/>
              <a:gd name="connsiteY30" fmla="*/ 373696 h 373821"/>
              <a:gd name="connsiteX31" fmla="*/ 248410 w 377487"/>
              <a:gd name="connsiteY31" fmla="*/ 363815 h 373821"/>
              <a:gd name="connsiteX32" fmla="*/ 303638 w 377487"/>
              <a:gd name="connsiteY32" fmla="*/ 363825 h 373821"/>
              <a:gd name="connsiteX33" fmla="*/ 313138 w 377487"/>
              <a:gd name="connsiteY33" fmla="*/ 373822 h 373821"/>
              <a:gd name="connsiteX34" fmla="*/ 341386 w 377487"/>
              <a:gd name="connsiteY34" fmla="*/ 356431 h 373821"/>
              <a:gd name="connsiteX35" fmla="*/ 337612 w 377487"/>
              <a:gd name="connsiteY35" fmla="*/ 343365 h 373821"/>
              <a:gd name="connsiteX36" fmla="*/ 365067 w 377487"/>
              <a:gd name="connsiteY36" fmla="*/ 295810 h 373821"/>
              <a:gd name="connsiteX37" fmla="*/ 376188 w 377487"/>
              <a:gd name="connsiteY37" fmla="*/ 293059 h 373821"/>
              <a:gd name="connsiteX38" fmla="*/ 377487 w 377487"/>
              <a:gd name="connsiteY38" fmla="*/ 276225 h 373821"/>
              <a:gd name="connsiteX39" fmla="*/ 376066 w 377487"/>
              <a:gd name="connsiteY39" fmla="*/ 258630 h 373821"/>
              <a:gd name="connsiteX40" fmla="*/ 365798 w 377487"/>
              <a:gd name="connsiteY40" fmla="*/ 256158 h 373821"/>
              <a:gd name="connsiteX41" fmla="*/ 338178 w 377487"/>
              <a:gd name="connsiteY41" fmla="*/ 208333 h 373821"/>
              <a:gd name="connsiteX42" fmla="*/ 341723 w 377487"/>
              <a:gd name="connsiteY42" fmla="*/ 196314 h 373821"/>
              <a:gd name="connsiteX43" fmla="*/ 313449 w 377487"/>
              <a:gd name="connsiteY43" fmla="*/ 178756 h 373821"/>
              <a:gd name="connsiteX44" fmla="*/ 304055 w 377487"/>
              <a:gd name="connsiteY44" fmla="*/ 188633 h 373821"/>
              <a:gd name="connsiteX45" fmla="*/ 248827 w 377487"/>
              <a:gd name="connsiteY45" fmla="*/ 188624 h 373821"/>
              <a:gd name="connsiteX46" fmla="*/ 239325 w 377487"/>
              <a:gd name="connsiteY46" fmla="*/ 178626 h 373821"/>
              <a:gd name="connsiteX47" fmla="*/ 211078 w 377487"/>
              <a:gd name="connsiteY47" fmla="*/ 196013 h 373821"/>
              <a:gd name="connsiteX48" fmla="*/ 214852 w 377487"/>
              <a:gd name="connsiteY48" fmla="*/ 209085 h 373821"/>
              <a:gd name="connsiteX49" fmla="*/ 276227 w 377487"/>
              <a:gd name="connsiteY49" fmla="*/ 304800 h 373821"/>
              <a:gd name="connsiteX50" fmla="*/ 248612 w 377487"/>
              <a:gd name="connsiteY50" fmla="*/ 276225 h 373821"/>
              <a:gd name="connsiteX51" fmla="*/ 276227 w 377487"/>
              <a:gd name="connsiteY51" fmla="*/ 247650 h 373821"/>
              <a:gd name="connsiteX52" fmla="*/ 303844 w 377487"/>
              <a:gd name="connsiteY52" fmla="*/ 276225 h 373821"/>
              <a:gd name="connsiteX53" fmla="*/ 276227 w 377487"/>
              <a:gd name="connsiteY53" fmla="*/ 304800 h 37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77487" h="373821">
                <a:moveTo>
                  <a:pt x="323850" y="0"/>
                </a:moveTo>
                <a:cubicBezTo>
                  <a:pt x="334371" y="0"/>
                  <a:pt x="342900" y="8529"/>
                  <a:pt x="342900" y="19050"/>
                </a:cubicBezTo>
                <a:lnTo>
                  <a:pt x="342900" y="114299"/>
                </a:lnTo>
                <a:cubicBezTo>
                  <a:pt x="342900" y="124821"/>
                  <a:pt x="334371" y="133349"/>
                  <a:pt x="323850" y="133350"/>
                </a:cubicBezTo>
                <a:cubicBezTo>
                  <a:pt x="313329" y="133350"/>
                  <a:pt x="304800" y="124821"/>
                  <a:pt x="304800" y="114300"/>
                </a:cubicBezTo>
                <a:lnTo>
                  <a:pt x="304800" y="65041"/>
                </a:lnTo>
                <a:lnTo>
                  <a:pt x="194445" y="175395"/>
                </a:lnTo>
                <a:cubicBezTo>
                  <a:pt x="190873" y="178967"/>
                  <a:pt x="186027" y="180975"/>
                  <a:pt x="180975" y="180975"/>
                </a:cubicBezTo>
                <a:cubicBezTo>
                  <a:pt x="175923" y="180975"/>
                  <a:pt x="171077" y="178967"/>
                  <a:pt x="167505" y="175395"/>
                </a:cubicBezTo>
                <a:lnTo>
                  <a:pt x="133350" y="141241"/>
                </a:lnTo>
                <a:lnTo>
                  <a:pt x="32520" y="242070"/>
                </a:lnTo>
                <a:cubicBezTo>
                  <a:pt x="25081" y="249509"/>
                  <a:pt x="13019" y="249509"/>
                  <a:pt x="5580" y="242070"/>
                </a:cubicBezTo>
                <a:cubicBezTo>
                  <a:pt x="-1860" y="234631"/>
                  <a:pt x="-1860" y="222569"/>
                  <a:pt x="5580" y="215130"/>
                </a:cubicBezTo>
                <a:lnTo>
                  <a:pt x="119880" y="100829"/>
                </a:lnTo>
                <a:cubicBezTo>
                  <a:pt x="123452" y="97257"/>
                  <a:pt x="128298" y="95250"/>
                  <a:pt x="133350" y="95250"/>
                </a:cubicBezTo>
                <a:cubicBezTo>
                  <a:pt x="138402" y="95250"/>
                  <a:pt x="143248" y="97257"/>
                  <a:pt x="146820" y="100829"/>
                </a:cubicBezTo>
                <a:lnTo>
                  <a:pt x="180975" y="134985"/>
                </a:lnTo>
                <a:lnTo>
                  <a:pt x="277860" y="38100"/>
                </a:lnTo>
                <a:lnTo>
                  <a:pt x="228600" y="38100"/>
                </a:lnTo>
                <a:cubicBezTo>
                  <a:pt x="218079" y="38100"/>
                  <a:pt x="209550" y="29571"/>
                  <a:pt x="209550" y="19050"/>
                </a:cubicBezTo>
                <a:cubicBezTo>
                  <a:pt x="209550" y="8529"/>
                  <a:pt x="218079" y="0"/>
                  <a:pt x="228600" y="0"/>
                </a:cubicBezTo>
                <a:lnTo>
                  <a:pt x="323850" y="0"/>
                </a:lnTo>
                <a:close/>
                <a:moveTo>
                  <a:pt x="214852" y="209085"/>
                </a:moveTo>
                <a:cubicBezTo>
                  <a:pt x="220849" y="229853"/>
                  <a:pt x="208382" y="251445"/>
                  <a:pt x="187397" y="256638"/>
                </a:cubicBezTo>
                <a:lnTo>
                  <a:pt x="176268" y="259391"/>
                </a:lnTo>
                <a:cubicBezTo>
                  <a:pt x="175412" y="264871"/>
                  <a:pt x="174969" y="270495"/>
                  <a:pt x="174969" y="276225"/>
                </a:cubicBezTo>
                <a:cubicBezTo>
                  <a:pt x="174969" y="282220"/>
                  <a:pt x="175454" y="288097"/>
                  <a:pt x="176390" y="293816"/>
                </a:cubicBezTo>
                <a:lnTo>
                  <a:pt x="186665" y="296290"/>
                </a:lnTo>
                <a:cubicBezTo>
                  <a:pt x="207858" y="301394"/>
                  <a:pt x="220458" y="323208"/>
                  <a:pt x="214288" y="344115"/>
                </a:cubicBezTo>
                <a:lnTo>
                  <a:pt x="210739" y="356142"/>
                </a:lnTo>
                <a:cubicBezTo>
                  <a:pt x="219105" y="363487"/>
                  <a:pt x="228638" y="369454"/>
                  <a:pt x="239013" y="373696"/>
                </a:cubicBezTo>
                <a:lnTo>
                  <a:pt x="248410" y="363815"/>
                </a:lnTo>
                <a:cubicBezTo>
                  <a:pt x="263431" y="348019"/>
                  <a:pt x="288621" y="348023"/>
                  <a:pt x="303638" y="363825"/>
                </a:cubicBezTo>
                <a:lnTo>
                  <a:pt x="313138" y="373822"/>
                </a:lnTo>
                <a:cubicBezTo>
                  <a:pt x="323492" y="369625"/>
                  <a:pt x="333017" y="363716"/>
                  <a:pt x="341386" y="356431"/>
                </a:cubicBezTo>
                <a:lnTo>
                  <a:pt x="337612" y="343365"/>
                </a:lnTo>
                <a:cubicBezTo>
                  <a:pt x="331617" y="322595"/>
                  <a:pt x="344083" y="301003"/>
                  <a:pt x="365067" y="295810"/>
                </a:cubicBezTo>
                <a:lnTo>
                  <a:pt x="376188" y="293059"/>
                </a:lnTo>
                <a:cubicBezTo>
                  <a:pt x="377043" y="287579"/>
                  <a:pt x="377487" y="281955"/>
                  <a:pt x="377487" y="276225"/>
                </a:cubicBezTo>
                <a:cubicBezTo>
                  <a:pt x="377487" y="270230"/>
                  <a:pt x="377001" y="264351"/>
                  <a:pt x="376066" y="258630"/>
                </a:cubicBezTo>
                <a:lnTo>
                  <a:pt x="365798" y="256158"/>
                </a:lnTo>
                <a:cubicBezTo>
                  <a:pt x="344605" y="251054"/>
                  <a:pt x="332007" y="229242"/>
                  <a:pt x="338178" y="208333"/>
                </a:cubicBezTo>
                <a:lnTo>
                  <a:pt x="341723" y="196314"/>
                </a:lnTo>
                <a:cubicBezTo>
                  <a:pt x="333358" y="188966"/>
                  <a:pt x="323823" y="183000"/>
                  <a:pt x="313449" y="178756"/>
                </a:cubicBezTo>
                <a:lnTo>
                  <a:pt x="304055" y="188633"/>
                </a:lnTo>
                <a:cubicBezTo>
                  <a:pt x="289034" y="204431"/>
                  <a:pt x="263844" y="204426"/>
                  <a:pt x="248827" y="188624"/>
                </a:cubicBezTo>
                <a:lnTo>
                  <a:pt x="239325" y="178626"/>
                </a:lnTo>
                <a:cubicBezTo>
                  <a:pt x="228971" y="182821"/>
                  <a:pt x="219446" y="188728"/>
                  <a:pt x="211078" y="196013"/>
                </a:cubicBezTo>
                <a:lnTo>
                  <a:pt x="214852" y="209085"/>
                </a:lnTo>
                <a:close/>
                <a:moveTo>
                  <a:pt x="276227" y="304800"/>
                </a:moveTo>
                <a:cubicBezTo>
                  <a:pt x="260975" y="304800"/>
                  <a:pt x="248612" y="292006"/>
                  <a:pt x="248612" y="276225"/>
                </a:cubicBezTo>
                <a:cubicBezTo>
                  <a:pt x="248612" y="260444"/>
                  <a:pt x="260975" y="247650"/>
                  <a:pt x="276227" y="247650"/>
                </a:cubicBezTo>
                <a:cubicBezTo>
                  <a:pt x="291480" y="247650"/>
                  <a:pt x="303844" y="260444"/>
                  <a:pt x="303844" y="276225"/>
                </a:cubicBezTo>
                <a:cubicBezTo>
                  <a:pt x="303844" y="292006"/>
                  <a:pt x="291480" y="304800"/>
                  <a:pt x="276227" y="304800"/>
                </a:cubicBezTo>
                <a:close/>
              </a:path>
            </a:pathLst>
          </a:custGeom>
          <a:gradFill flip="none" rotWithShape="1">
            <a:gsLst>
              <a:gs pos="0">
                <a:schemeClr val="accent1"/>
              </a:gs>
              <a:gs pos="100000">
                <a:srgbClr val="8661C5"/>
              </a:gs>
            </a:gsLst>
            <a:lin ang="2700000" scaled="1"/>
            <a:tileRect/>
          </a:grad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gradFill flip="none" rotWithShape="1">
                <a:gsLst>
                  <a:gs pos="1629">
                    <a:srgbClr val="2F2F2F"/>
                  </a:gs>
                  <a:gs pos="39000">
                    <a:srgbClr val="2F2F2F"/>
                  </a:gs>
                </a:gsLst>
                <a:lin ang="2700000" scaled="1"/>
                <a:tileRect/>
              </a:gradFill>
              <a:effectLst/>
              <a:uLnTx/>
              <a:uFillTx/>
              <a:latin typeface="Segoe UI Semibold"/>
              <a:ea typeface="+mn-ea"/>
              <a:cs typeface="+mn-cs"/>
            </a:endParaRPr>
          </a:p>
        </p:txBody>
      </p:sp>
      <p:sp>
        <p:nvSpPr>
          <p:cNvPr id="30" name="TextBox 29">
            <a:extLst>
              <a:ext uri="{FF2B5EF4-FFF2-40B4-BE49-F238E27FC236}">
                <a16:creationId xmlns:a16="http://schemas.microsoft.com/office/drawing/2014/main" id="{7F16E866-0798-03BE-4A47-77A07C5D0082}"/>
              </a:ext>
            </a:extLst>
          </p:cNvPr>
          <p:cNvSpPr txBox="1"/>
          <p:nvPr/>
        </p:nvSpPr>
        <p:spPr>
          <a:xfrm>
            <a:off x="588263" y="6250325"/>
            <a:ext cx="1101852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30000" noProof="0" dirty="0">
                <a:ln>
                  <a:noFill/>
                </a:ln>
                <a:solidFill>
                  <a:srgbClr val="000000"/>
                </a:solidFill>
                <a:effectLst/>
                <a:uLnTx/>
                <a:uFillTx/>
                <a:latin typeface="Segoe UI"/>
                <a:ea typeface="+mn-ea"/>
                <a:cs typeface="+mn-cs"/>
              </a:rPr>
              <a:t>1</a:t>
            </a:r>
            <a:r>
              <a:rPr kumimoji="0" lang="en-US" sz="800" b="0" i="0" u="none" strike="noStrike" kern="1200" cap="none" spc="0" normalizeH="0" baseline="0" noProof="0" dirty="0">
                <a:ln>
                  <a:noFill/>
                </a:ln>
                <a:solidFill>
                  <a:srgbClr val="000000"/>
                </a:solidFill>
                <a:effectLst/>
                <a:uLnTx/>
                <a:uFillTx/>
                <a:latin typeface="Segoe UI"/>
                <a:ea typeface="+mn-ea"/>
                <a:cs typeface="+mn-cs"/>
              </a:rPr>
              <a:t>The Total Economic Impact™ of Microsoft Azure AI, a commissioned study conducted by Forrester Consulting (May 2023). Results are for a composite organization representative of interviewed customers.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30000" noProof="0" dirty="0">
                <a:ln>
                  <a:noFill/>
                </a:ln>
                <a:solidFill>
                  <a:srgbClr val="000000"/>
                </a:solidFill>
                <a:effectLst/>
                <a:uLnTx/>
                <a:uFillTx/>
                <a:latin typeface="Segoe UI"/>
                <a:ea typeface="+mn-ea"/>
                <a:cs typeface="+mn-cs"/>
              </a:rPr>
              <a:t>2</a:t>
            </a:r>
            <a:r>
              <a:rPr kumimoji="0" lang="en-US" sz="800" b="0" i="0" u="none" strike="noStrike" kern="1200" cap="none" spc="0" normalizeH="0" baseline="0" noProof="0" dirty="0">
                <a:ln>
                  <a:noFill/>
                </a:ln>
                <a:solidFill>
                  <a:srgbClr val="000000"/>
                </a:solidFill>
                <a:effectLst/>
                <a:uLnTx/>
                <a:uFillTx/>
                <a:latin typeface="Segoe UI"/>
                <a:ea typeface="+mn-ea"/>
                <a:cs typeface="+mn-cs"/>
              </a:rPr>
              <a:t>The Total Economic Impact™ of Microsoft Azure App Innovation, a commissioned study conducted by Forrester Consulting (June 2023). Results are for a composite organization representative of interviewed customers.</a:t>
            </a:r>
          </a:p>
        </p:txBody>
      </p:sp>
      <p:sp>
        <p:nvSpPr>
          <p:cNvPr id="6" name="TextBox 5">
            <a:extLst>
              <a:ext uri="{FF2B5EF4-FFF2-40B4-BE49-F238E27FC236}">
                <a16:creationId xmlns:a16="http://schemas.microsoft.com/office/drawing/2014/main" id="{CB9D40D2-88B7-CC54-64E8-421C69B190A7}"/>
              </a:ext>
            </a:extLst>
          </p:cNvPr>
          <p:cNvSpPr txBox="1"/>
          <p:nvPr/>
        </p:nvSpPr>
        <p:spPr>
          <a:xfrm>
            <a:off x="9496042" y="4880138"/>
            <a:ext cx="1797675" cy="553998"/>
          </a:xfrm>
          <a:prstGeom prst="rect">
            <a:avLst/>
          </a:prstGeom>
          <a:noFill/>
        </p:spPr>
        <p:txBody>
          <a:bodyPr wrap="square">
            <a:spAutoFit/>
          </a:bodyPr>
          <a:lstStyle/>
          <a:p>
            <a:pPr marL="0" marR="0" lvl="0" indent="0" algn="ctr" defTabSz="932742" rtl="0" eaLnBrk="1" fontAlgn="auto" latinLnBrk="0" hangingPunct="1">
              <a:lnSpc>
                <a:spcPct val="100000"/>
              </a:lnSpc>
              <a:spcBef>
                <a:spcPts val="0"/>
              </a:spcBef>
              <a:spcAft>
                <a:spcPts val="0"/>
              </a:spcAft>
              <a:buClrTx/>
              <a:buSzPct val="90000"/>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rPr>
              <a:t>Average 10% to </a:t>
            </a:r>
            <a:r>
              <a:rPr kumimoji="0" lang="en-US" sz="1600" b="0" i="0" u="none" strike="noStrike" kern="1200" cap="none" spc="0" normalizeH="0" baseline="0" noProof="0" dirty="0">
                <a:ln>
                  <a:noFill/>
                </a:ln>
                <a:solidFill>
                  <a:srgbClr val="000000"/>
                </a:solidFill>
                <a:effectLst/>
                <a:uLnTx/>
                <a:uFillTx/>
                <a:latin typeface="Segoe UI Semibold"/>
                <a:ea typeface="+mn-ea"/>
                <a:cs typeface="Segoe UI" panose="020B0502040204020203" pitchFamily="34" charset="0"/>
              </a:rPr>
              <a:t>25%</a:t>
            </a:r>
            <a:r>
              <a:rPr kumimoji="0" lang="en-US" sz="1800" b="0" i="0" u="none" strike="noStrike" kern="1200" cap="none" spc="0" normalizeH="0" baseline="0" noProof="0" dirty="0">
                <a:ln>
                  <a:noFill/>
                </a:ln>
                <a:solidFill>
                  <a:srgbClr val="000000"/>
                </a:solidFill>
                <a:effectLst/>
                <a:uLnTx/>
                <a:uFillTx/>
                <a:latin typeface="Segoe UI Semibold"/>
                <a:ea typeface="+mn-ea"/>
                <a:cs typeface="Segoe UI" panose="020B0502040204020203" pitchFamily="34" charset="0"/>
              </a:rPr>
              <a:t> </a:t>
            </a:r>
            <a:r>
              <a:rPr kumimoji="0" lang="en-US" sz="12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rPr>
              <a:t>reduced app downtime</a:t>
            </a:r>
            <a:r>
              <a:rPr kumimoji="0" lang="en-US" sz="1200" b="0" i="0" u="none" strike="noStrike" kern="1200" cap="none" spc="0" normalizeH="0" baseline="30000" noProof="0" dirty="0">
                <a:ln>
                  <a:noFill/>
                </a:ln>
                <a:solidFill>
                  <a:srgbClr val="000000"/>
                </a:solidFill>
                <a:effectLst/>
                <a:uLnTx/>
                <a:uFillTx/>
                <a:latin typeface="Segoe UI"/>
                <a:ea typeface="+mn-ea"/>
                <a:cs typeface="Segoe UI" panose="020B0502040204020203" pitchFamily="34" charset="0"/>
              </a:rPr>
              <a:t>2</a:t>
            </a:r>
          </a:p>
        </p:txBody>
      </p:sp>
      <p:sp>
        <p:nvSpPr>
          <p:cNvPr id="15" name="TextBox 5">
            <a:extLst>
              <a:ext uri="{FF2B5EF4-FFF2-40B4-BE49-F238E27FC236}">
                <a16:creationId xmlns:a16="http://schemas.microsoft.com/office/drawing/2014/main" id="{17807E2C-B36F-5AAF-B984-20437655AD44}"/>
              </a:ext>
            </a:extLst>
          </p:cNvPr>
          <p:cNvSpPr txBox="1">
            <a:spLocks/>
          </p:cNvSpPr>
          <p:nvPr/>
        </p:nvSpPr>
        <p:spPr>
          <a:xfrm>
            <a:off x="9258094" y="2774781"/>
            <a:ext cx="2245684" cy="664797"/>
          </a:xfrm>
          <a:prstGeom prst="rect">
            <a:avLst/>
          </a:prstGeom>
          <a:noFill/>
        </p:spPr>
        <p:txBody>
          <a:bodyPr wrap="square" lIns="0" tIns="0" rIns="0" bIns="0" rtlCol="0" anchor="t">
            <a:spAutoFit/>
          </a:bodyPr>
          <a:lstStyle>
            <a:defPPr>
              <a:defRPr lang="en-US"/>
            </a:defPPr>
            <a:lvl1pPr marR="0" lvl="0" indent="0" algn="ctr" fontAlgn="auto">
              <a:lnSpc>
                <a:spcPct val="90000"/>
              </a:lnSpc>
              <a:spcBef>
                <a:spcPts val="0"/>
              </a:spcBef>
              <a:spcAft>
                <a:spcPts val="0"/>
              </a:spcAft>
              <a:buClrTx/>
              <a:buSzTx/>
              <a:buFontTx/>
              <a:buNone/>
              <a:tabLst/>
              <a:defRPr kumimoji="0" sz="1600" b="0" i="0" u="none" strike="noStrike" cap="none" spc="0" normalizeH="0" baseline="0">
                <a:ln>
                  <a:noFill/>
                </a:ln>
                <a:effectLst/>
                <a:uLnTx/>
                <a:uFillTx/>
                <a:latin typeface="+mj-lt"/>
                <a:cs typeface="Segoe UI Semibold" panose="020B07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Semibold"/>
                <a:ea typeface="+mn-ea"/>
                <a:cs typeface="Segoe UI Semibold" panose="020B0702040204020203" pitchFamily="34" charset="0"/>
              </a:rPr>
              <a:t>Scale your business and reduce risk with future-ready technology</a:t>
            </a:r>
          </a:p>
        </p:txBody>
      </p:sp>
      <p:sp>
        <p:nvSpPr>
          <p:cNvPr id="17" name="TextBox 16">
            <a:extLst>
              <a:ext uri="{FF2B5EF4-FFF2-40B4-BE49-F238E27FC236}">
                <a16:creationId xmlns:a16="http://schemas.microsoft.com/office/drawing/2014/main" id="{4A0DD428-CD92-52E4-A4AC-8E748A68500F}"/>
              </a:ext>
            </a:extLst>
          </p:cNvPr>
          <p:cNvSpPr txBox="1"/>
          <p:nvPr/>
        </p:nvSpPr>
        <p:spPr>
          <a:xfrm>
            <a:off x="9242112" y="3808910"/>
            <a:ext cx="2305537" cy="553998"/>
          </a:xfrm>
          <a:prstGeom prst="rect">
            <a:avLst/>
          </a:prstGeom>
          <a:noFill/>
        </p:spPr>
        <p:txBody>
          <a:bodyPr wrap="square" lIns="0" tIns="0" rIns="0" bIns="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Streamline IT operations.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Consolidate redundant systems.</a:t>
            </a:r>
            <a:endParaRPr kumimoji="0" lang="en-US" sz="1200" b="0" i="0" u="none" strike="noStrike" kern="1200" cap="none" spc="0" normalizeH="0" baseline="0" noProof="0" dirty="0">
              <a:ln>
                <a:noFill/>
              </a:ln>
              <a:solidFill>
                <a:srgbClr val="000000"/>
              </a:solidFill>
              <a:effectLst/>
              <a:uLnTx/>
              <a:uFillTx/>
              <a:latin typeface="Segoe UI"/>
              <a:ea typeface="+mn-ea"/>
              <a:cs typeface="Segoe UI"/>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Segoe UI"/>
                <a:ea typeface="+mn-ea"/>
                <a:cs typeface="+mn-cs"/>
              </a:rPr>
              <a:t>Improve security posture.</a:t>
            </a:r>
          </a:p>
        </p:txBody>
      </p:sp>
      <p:sp>
        <p:nvSpPr>
          <p:cNvPr id="13" name="Graphic 11">
            <a:extLst>
              <a:ext uri="{FF2B5EF4-FFF2-40B4-BE49-F238E27FC236}">
                <a16:creationId xmlns:a16="http://schemas.microsoft.com/office/drawing/2014/main" id="{A06D97F5-71C0-A29A-D761-2072AD791C01}"/>
              </a:ext>
              <a:ext uri="{C183D7F6-B498-43B3-948B-1728B52AA6E4}">
                <adec:decorative xmlns:adec="http://schemas.microsoft.com/office/drawing/2017/decorative" val="1"/>
              </a:ext>
            </a:extLst>
          </p:cNvPr>
          <p:cNvSpPr/>
          <p:nvPr/>
        </p:nvSpPr>
        <p:spPr>
          <a:xfrm>
            <a:off x="4331659" y="1817414"/>
            <a:ext cx="708208" cy="484632"/>
          </a:xfrm>
          <a:custGeom>
            <a:avLst/>
            <a:gdLst>
              <a:gd name="connsiteX0" fmla="*/ 322382 w 800911"/>
              <a:gd name="connsiteY0" fmla="*/ 415402 h 547107"/>
              <a:gd name="connsiteX1" fmla="*/ 572819 w 800911"/>
              <a:gd name="connsiteY1" fmla="*/ 76136 h 547107"/>
              <a:gd name="connsiteX2" fmla="*/ 611652 w 800911"/>
              <a:gd name="connsiteY2" fmla="*/ 70168 h 547107"/>
              <a:gd name="connsiteX3" fmla="*/ 622258 w 800911"/>
              <a:gd name="connsiteY3" fmla="*/ 98953 h 547107"/>
              <a:gd name="connsiteX4" fmla="*/ 621057 w 800911"/>
              <a:gd name="connsiteY4" fmla="*/ 102877 h 547107"/>
              <a:gd name="connsiteX5" fmla="*/ 466135 w 800911"/>
              <a:gd name="connsiteY5" fmla="*/ 495144 h 547107"/>
              <a:gd name="connsiteX6" fmla="*/ 358332 w 800911"/>
              <a:gd name="connsiteY6" fmla="*/ 541099 h 547107"/>
              <a:gd name="connsiteX7" fmla="*/ 312378 w 800911"/>
              <a:gd name="connsiteY7" fmla="*/ 433297 h 547107"/>
              <a:gd name="connsiteX8" fmla="*/ 316538 w 800911"/>
              <a:gd name="connsiteY8" fmla="*/ 424489 h 547107"/>
              <a:gd name="connsiteX9" fmla="*/ 319300 w 800911"/>
              <a:gd name="connsiteY9" fmla="*/ 419845 h 547107"/>
              <a:gd name="connsiteX10" fmla="*/ 322342 w 800911"/>
              <a:gd name="connsiteY10" fmla="*/ 415442 h 547107"/>
              <a:gd name="connsiteX11" fmla="*/ 572819 w 800911"/>
              <a:gd name="connsiteY11" fmla="*/ 76136 h 547107"/>
              <a:gd name="connsiteX12" fmla="*/ 322342 w 800911"/>
              <a:gd name="connsiteY12" fmla="*/ 415442 h 547107"/>
              <a:gd name="connsiteX13" fmla="*/ 665051 w 800911"/>
              <a:gd name="connsiteY13" fmla="*/ 94910 h 547107"/>
              <a:gd name="connsiteX14" fmla="*/ 745995 w 800911"/>
              <a:gd name="connsiteY14" fmla="*/ 181859 h 547107"/>
              <a:gd name="connsiteX15" fmla="*/ 798836 w 800911"/>
              <a:gd name="connsiteY15" fmla="*/ 277854 h 547107"/>
              <a:gd name="connsiteX16" fmla="*/ 781823 w 800911"/>
              <a:gd name="connsiteY16" fmla="*/ 316764 h 547107"/>
              <a:gd name="connsiteX17" fmla="*/ 742912 w 800911"/>
              <a:gd name="connsiteY17" fmla="*/ 299751 h 547107"/>
              <a:gd name="connsiteX18" fmla="*/ 727780 w 800911"/>
              <a:gd name="connsiteY18" fmla="*/ 267246 h 547107"/>
              <a:gd name="connsiteX19" fmla="*/ 645716 w 800911"/>
              <a:gd name="connsiteY19" fmla="*/ 314603 h 547107"/>
              <a:gd name="connsiteX20" fmla="*/ 604758 w 800911"/>
              <a:gd name="connsiteY20" fmla="*/ 303409 h 547107"/>
              <a:gd name="connsiteX21" fmla="*/ 612330 w 800911"/>
              <a:gd name="connsiteY21" fmla="*/ 264884 h 547107"/>
              <a:gd name="connsiteX22" fmla="*/ 615732 w 800911"/>
              <a:gd name="connsiteY22" fmla="*/ 262602 h 547107"/>
              <a:gd name="connsiteX23" fmla="*/ 696516 w 800911"/>
              <a:gd name="connsiteY23" fmla="*/ 215925 h 547107"/>
              <a:gd name="connsiteX24" fmla="*/ 687309 w 800911"/>
              <a:gd name="connsiteY24" fmla="*/ 203355 h 547107"/>
              <a:gd name="connsiteX25" fmla="*/ 644955 w 800911"/>
              <a:gd name="connsiteY25" fmla="*/ 156919 h 547107"/>
              <a:gd name="connsiteX26" fmla="*/ 660167 w 800911"/>
              <a:gd name="connsiteY26" fmla="*/ 118329 h 547107"/>
              <a:gd name="connsiteX27" fmla="*/ 663650 w 800911"/>
              <a:gd name="connsiteY27" fmla="*/ 106639 h 547107"/>
              <a:gd name="connsiteX28" fmla="*/ 664611 w 800911"/>
              <a:gd name="connsiteY28" fmla="*/ 100755 h 547107"/>
              <a:gd name="connsiteX29" fmla="*/ 665011 w 800911"/>
              <a:gd name="connsiteY29" fmla="*/ 94910 h 547107"/>
              <a:gd name="connsiteX30" fmla="*/ 559768 w 800911"/>
              <a:gd name="connsiteY30" fmla="*/ 32421 h 547107"/>
              <a:gd name="connsiteX31" fmla="*/ 543516 w 800911"/>
              <a:gd name="connsiteY31" fmla="*/ 45552 h 547107"/>
              <a:gd name="connsiteX32" fmla="*/ 538952 w 800911"/>
              <a:gd name="connsiteY32" fmla="*/ 51156 h 547107"/>
              <a:gd name="connsiteX33" fmla="*/ 517335 w 800911"/>
              <a:gd name="connsiteY33" fmla="*/ 80499 h 547107"/>
              <a:gd name="connsiteX34" fmla="*/ 430467 w 800911"/>
              <a:gd name="connsiteY34" fmla="*/ 61684 h 547107"/>
              <a:gd name="connsiteX35" fmla="*/ 430467 w 800911"/>
              <a:gd name="connsiteY35" fmla="*/ 168648 h 547107"/>
              <a:gd name="connsiteX36" fmla="*/ 400434 w 800911"/>
              <a:gd name="connsiteY36" fmla="*/ 198662 h 547107"/>
              <a:gd name="connsiteX37" fmla="*/ 370700 w 800911"/>
              <a:gd name="connsiteY37" fmla="*/ 172731 h 547107"/>
              <a:gd name="connsiteX38" fmla="*/ 370420 w 800911"/>
              <a:gd name="connsiteY38" fmla="*/ 168648 h 547107"/>
              <a:gd name="connsiteX39" fmla="*/ 370420 w 800911"/>
              <a:gd name="connsiteY39" fmla="*/ 60964 h 547107"/>
              <a:gd name="connsiteX40" fmla="*/ 186596 w 800911"/>
              <a:gd name="connsiteY40" fmla="*/ 126375 h 547107"/>
              <a:gd name="connsiteX41" fmla="*/ 101769 w 800911"/>
              <a:gd name="connsiteY41" fmla="*/ 214644 h 547107"/>
              <a:gd name="connsiteX42" fmla="*/ 185114 w 800911"/>
              <a:gd name="connsiteY42" fmla="*/ 262762 h 547107"/>
              <a:gd name="connsiteX43" fmla="*/ 196075 w 800911"/>
              <a:gd name="connsiteY43" fmla="*/ 303783 h 547107"/>
              <a:gd name="connsiteX44" fmla="*/ 158774 w 800911"/>
              <a:gd name="connsiteY44" fmla="*/ 316564 h 547107"/>
              <a:gd name="connsiteX45" fmla="*/ 155091 w 800911"/>
              <a:gd name="connsiteY45" fmla="*/ 314763 h 547107"/>
              <a:gd name="connsiteX46" fmla="*/ 72066 w 800911"/>
              <a:gd name="connsiteY46" fmla="*/ 266845 h 547107"/>
              <a:gd name="connsiteX47" fmla="*/ 57815 w 800911"/>
              <a:gd name="connsiteY47" fmla="*/ 299711 h 547107"/>
              <a:gd name="connsiteX48" fmla="*/ 18652 w 800911"/>
              <a:gd name="connsiteY48" fmla="*/ 316116 h 547107"/>
              <a:gd name="connsiteX49" fmla="*/ 1851 w 800911"/>
              <a:gd name="connsiteY49" fmla="*/ 277974 h 547107"/>
              <a:gd name="connsiteX50" fmla="*/ 152129 w 800911"/>
              <a:gd name="connsiteY50" fmla="*/ 77176 h 547107"/>
              <a:gd name="connsiteX51" fmla="*/ 559768 w 800911"/>
              <a:gd name="connsiteY51" fmla="*/ 32461 h 547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0911" h="547107">
                <a:moveTo>
                  <a:pt x="322382" y="415402"/>
                </a:moveTo>
                <a:lnTo>
                  <a:pt x="572819" y="76136"/>
                </a:lnTo>
                <a:cubicBezTo>
                  <a:pt x="581894" y="63764"/>
                  <a:pt x="599281" y="61092"/>
                  <a:pt x="611652" y="70168"/>
                </a:cubicBezTo>
                <a:cubicBezTo>
                  <a:pt x="620645" y="76764"/>
                  <a:pt x="624821" y="88099"/>
                  <a:pt x="622258" y="98953"/>
                </a:cubicBezTo>
                <a:lnTo>
                  <a:pt x="621057" y="102877"/>
                </a:lnTo>
                <a:lnTo>
                  <a:pt x="466135" y="495144"/>
                </a:lnTo>
                <a:cubicBezTo>
                  <a:pt x="449056" y="537603"/>
                  <a:pt x="400791" y="558178"/>
                  <a:pt x="358332" y="541099"/>
                </a:cubicBezTo>
                <a:cubicBezTo>
                  <a:pt x="315874" y="524020"/>
                  <a:pt x="295299" y="475755"/>
                  <a:pt x="312378" y="433297"/>
                </a:cubicBezTo>
                <a:cubicBezTo>
                  <a:pt x="313590" y="430282"/>
                  <a:pt x="314979" y="427341"/>
                  <a:pt x="316538" y="424489"/>
                </a:cubicBezTo>
                <a:lnTo>
                  <a:pt x="319300" y="419845"/>
                </a:lnTo>
                <a:lnTo>
                  <a:pt x="322342" y="415442"/>
                </a:lnTo>
                <a:lnTo>
                  <a:pt x="572819" y="76136"/>
                </a:lnTo>
                <a:lnTo>
                  <a:pt x="322342" y="415442"/>
                </a:lnTo>
                <a:close/>
                <a:moveTo>
                  <a:pt x="665051" y="94910"/>
                </a:moveTo>
                <a:cubicBezTo>
                  <a:pt x="695954" y="119977"/>
                  <a:pt x="723199" y="149244"/>
                  <a:pt x="745995" y="181859"/>
                </a:cubicBezTo>
                <a:cubicBezTo>
                  <a:pt x="766971" y="211842"/>
                  <a:pt x="787227" y="248151"/>
                  <a:pt x="798836" y="277854"/>
                </a:cubicBezTo>
                <a:cubicBezTo>
                  <a:pt x="804883" y="293297"/>
                  <a:pt x="797266" y="310718"/>
                  <a:pt x="781823" y="316764"/>
                </a:cubicBezTo>
                <a:cubicBezTo>
                  <a:pt x="766380" y="322811"/>
                  <a:pt x="748959" y="315194"/>
                  <a:pt x="742912" y="299751"/>
                </a:cubicBezTo>
                <a:cubicBezTo>
                  <a:pt x="738461" y="288650"/>
                  <a:pt x="733410" y="277798"/>
                  <a:pt x="727780" y="267246"/>
                </a:cubicBezTo>
                <a:lnTo>
                  <a:pt x="645716" y="314603"/>
                </a:lnTo>
                <a:cubicBezTo>
                  <a:pt x="631315" y="322822"/>
                  <a:pt x="612977" y="317810"/>
                  <a:pt x="604758" y="303409"/>
                </a:cubicBezTo>
                <a:cubicBezTo>
                  <a:pt x="597372" y="290468"/>
                  <a:pt x="600596" y="274067"/>
                  <a:pt x="612330" y="264884"/>
                </a:cubicBezTo>
                <a:lnTo>
                  <a:pt x="615732" y="262602"/>
                </a:lnTo>
                <a:lnTo>
                  <a:pt x="696516" y="215925"/>
                </a:lnTo>
                <a:lnTo>
                  <a:pt x="687309" y="203355"/>
                </a:lnTo>
                <a:cubicBezTo>
                  <a:pt x="674546" y="186692"/>
                  <a:pt x="660377" y="171157"/>
                  <a:pt x="644955" y="156919"/>
                </a:cubicBezTo>
                <a:lnTo>
                  <a:pt x="660167" y="118329"/>
                </a:lnTo>
                <a:cubicBezTo>
                  <a:pt x="661688" y="114486"/>
                  <a:pt x="662849" y="110563"/>
                  <a:pt x="663650" y="106639"/>
                </a:cubicBezTo>
                <a:lnTo>
                  <a:pt x="664611" y="100755"/>
                </a:lnTo>
                <a:lnTo>
                  <a:pt x="665011" y="94910"/>
                </a:lnTo>
                <a:close/>
                <a:moveTo>
                  <a:pt x="559768" y="32421"/>
                </a:moveTo>
                <a:cubicBezTo>
                  <a:pt x="553713" y="35943"/>
                  <a:pt x="548232" y="40371"/>
                  <a:pt x="543516" y="45552"/>
                </a:cubicBezTo>
                <a:lnTo>
                  <a:pt x="538952" y="51156"/>
                </a:lnTo>
                <a:lnTo>
                  <a:pt x="517335" y="80499"/>
                </a:lnTo>
                <a:cubicBezTo>
                  <a:pt x="489244" y="70745"/>
                  <a:pt x="460076" y="64428"/>
                  <a:pt x="430467" y="61684"/>
                </a:cubicBezTo>
                <a:lnTo>
                  <a:pt x="430467" y="168648"/>
                </a:lnTo>
                <a:cubicBezTo>
                  <a:pt x="430462" y="185230"/>
                  <a:pt x="417016" y="198668"/>
                  <a:pt x="400434" y="198662"/>
                </a:cubicBezTo>
                <a:cubicBezTo>
                  <a:pt x="385438" y="198658"/>
                  <a:pt x="372744" y="187588"/>
                  <a:pt x="370700" y="172731"/>
                </a:cubicBezTo>
                <a:lnTo>
                  <a:pt x="370420" y="168648"/>
                </a:lnTo>
                <a:lnTo>
                  <a:pt x="370420" y="60964"/>
                </a:lnTo>
                <a:cubicBezTo>
                  <a:pt x="304341" y="65663"/>
                  <a:pt x="240790" y="88276"/>
                  <a:pt x="186596" y="126375"/>
                </a:cubicBezTo>
                <a:cubicBezTo>
                  <a:pt x="153930" y="149273"/>
                  <a:pt x="125428" y="179297"/>
                  <a:pt x="101769" y="214644"/>
                </a:cubicBezTo>
                <a:lnTo>
                  <a:pt x="185114" y="262762"/>
                </a:lnTo>
                <a:cubicBezTo>
                  <a:pt x="199469" y="271063"/>
                  <a:pt x="204376" y="289428"/>
                  <a:pt x="196075" y="303783"/>
                </a:cubicBezTo>
                <a:cubicBezTo>
                  <a:pt x="188574" y="316755"/>
                  <a:pt x="172655" y="322210"/>
                  <a:pt x="158774" y="316564"/>
                </a:cubicBezTo>
                <a:lnTo>
                  <a:pt x="155091" y="314763"/>
                </a:lnTo>
                <a:lnTo>
                  <a:pt x="72066" y="266845"/>
                </a:lnTo>
                <a:cubicBezTo>
                  <a:pt x="66942" y="277494"/>
                  <a:pt x="62218" y="288462"/>
                  <a:pt x="57815" y="299711"/>
                </a:cubicBezTo>
                <a:cubicBezTo>
                  <a:pt x="51530" y="315056"/>
                  <a:pt x="33997" y="322401"/>
                  <a:pt x="18652" y="316116"/>
                </a:cubicBezTo>
                <a:cubicBezTo>
                  <a:pt x="3701" y="309994"/>
                  <a:pt x="-3723" y="293138"/>
                  <a:pt x="1851" y="277974"/>
                </a:cubicBezTo>
                <a:cubicBezTo>
                  <a:pt x="34156" y="194909"/>
                  <a:pt x="85116" y="124133"/>
                  <a:pt x="152129" y="77176"/>
                </a:cubicBezTo>
                <a:cubicBezTo>
                  <a:pt x="271424" y="-6450"/>
                  <a:pt x="425181" y="-23316"/>
                  <a:pt x="559768" y="32461"/>
                </a:cubicBezTo>
                <a:close/>
              </a:path>
            </a:pathLst>
          </a:custGeom>
          <a:gradFill flip="none" rotWithShape="1">
            <a:gsLst>
              <a:gs pos="0">
                <a:schemeClr val="accent1"/>
              </a:gs>
              <a:gs pos="100000">
                <a:srgbClr val="8661C5"/>
              </a:gs>
            </a:gsLst>
            <a:lin ang="2700000" scaled="1"/>
            <a:tileRect/>
          </a:grad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gradFill flip="none" rotWithShape="1">
                <a:gsLst>
                  <a:gs pos="1629">
                    <a:srgbClr val="2F2F2F"/>
                  </a:gs>
                  <a:gs pos="39000">
                    <a:srgbClr val="2F2F2F"/>
                  </a:gs>
                </a:gsLst>
                <a:lin ang="2700000" scaled="1"/>
                <a:tileRect/>
              </a:gradFill>
              <a:effectLst/>
              <a:uLnTx/>
              <a:uFillTx/>
              <a:latin typeface="Segoe UI Semibold"/>
              <a:ea typeface="+mn-ea"/>
              <a:cs typeface="+mn-cs"/>
            </a:endParaRPr>
          </a:p>
        </p:txBody>
      </p:sp>
      <p:sp>
        <p:nvSpPr>
          <p:cNvPr id="19" name="Graphic 17">
            <a:extLst>
              <a:ext uri="{FF2B5EF4-FFF2-40B4-BE49-F238E27FC236}">
                <a16:creationId xmlns:a16="http://schemas.microsoft.com/office/drawing/2014/main" id="{87B98644-BB33-2337-F038-F6AEEEB108A7}"/>
              </a:ext>
              <a:ext uri="{C183D7F6-B498-43B3-948B-1728B52AA6E4}">
                <adec:decorative xmlns:adec="http://schemas.microsoft.com/office/drawing/2017/decorative" val="1"/>
              </a:ext>
            </a:extLst>
          </p:cNvPr>
          <p:cNvSpPr/>
          <p:nvPr/>
        </p:nvSpPr>
        <p:spPr>
          <a:xfrm flipH="1">
            <a:off x="7213485" y="1767280"/>
            <a:ext cx="640731" cy="576658"/>
          </a:xfrm>
          <a:custGeom>
            <a:avLst/>
            <a:gdLst>
              <a:gd name="connsiteX0" fmla="*/ 24027 w 640731"/>
              <a:gd name="connsiteY0" fmla="*/ 576659 h 576658"/>
              <a:gd name="connsiteX1" fmla="*/ 0 w 640731"/>
              <a:gd name="connsiteY1" fmla="*/ 552631 h 576658"/>
              <a:gd name="connsiteX2" fmla="*/ 24027 w 640731"/>
              <a:gd name="connsiteY2" fmla="*/ 528604 h 576658"/>
              <a:gd name="connsiteX3" fmla="*/ 616704 w 640731"/>
              <a:gd name="connsiteY3" fmla="*/ 528604 h 576658"/>
              <a:gd name="connsiteX4" fmla="*/ 640732 w 640731"/>
              <a:gd name="connsiteY4" fmla="*/ 552631 h 576658"/>
              <a:gd name="connsiteX5" fmla="*/ 616704 w 640731"/>
              <a:gd name="connsiteY5" fmla="*/ 576659 h 576658"/>
              <a:gd name="connsiteX6" fmla="*/ 24027 w 640731"/>
              <a:gd name="connsiteY6" fmla="*/ 576659 h 576658"/>
              <a:gd name="connsiteX7" fmla="*/ 64073 w 640731"/>
              <a:gd name="connsiteY7" fmla="*/ 408466 h 576658"/>
              <a:gd name="connsiteX8" fmla="*/ 136155 w 640731"/>
              <a:gd name="connsiteY8" fmla="*/ 480549 h 576658"/>
              <a:gd name="connsiteX9" fmla="*/ 216247 w 640731"/>
              <a:gd name="connsiteY9" fmla="*/ 480549 h 576658"/>
              <a:gd name="connsiteX10" fmla="*/ 288329 w 640731"/>
              <a:gd name="connsiteY10" fmla="*/ 408466 h 576658"/>
              <a:gd name="connsiteX11" fmla="*/ 288329 w 640731"/>
              <a:gd name="connsiteY11" fmla="*/ 72082 h 576658"/>
              <a:gd name="connsiteX12" fmla="*/ 216247 w 640731"/>
              <a:gd name="connsiteY12" fmla="*/ 0 h 576658"/>
              <a:gd name="connsiteX13" fmla="*/ 136155 w 640731"/>
              <a:gd name="connsiteY13" fmla="*/ 0 h 576658"/>
              <a:gd name="connsiteX14" fmla="*/ 64073 w 640731"/>
              <a:gd name="connsiteY14" fmla="*/ 72082 h 576658"/>
              <a:gd name="connsiteX15" fmla="*/ 64073 w 640731"/>
              <a:gd name="connsiteY15" fmla="*/ 408466 h 576658"/>
              <a:gd name="connsiteX16" fmla="*/ 352402 w 640731"/>
              <a:gd name="connsiteY16" fmla="*/ 408466 h 576658"/>
              <a:gd name="connsiteX17" fmla="*/ 424485 w 640731"/>
              <a:gd name="connsiteY17" fmla="*/ 480549 h 576658"/>
              <a:gd name="connsiteX18" fmla="*/ 504576 w 640731"/>
              <a:gd name="connsiteY18" fmla="*/ 480549 h 576658"/>
              <a:gd name="connsiteX19" fmla="*/ 576659 w 640731"/>
              <a:gd name="connsiteY19" fmla="*/ 408466 h 576658"/>
              <a:gd name="connsiteX20" fmla="*/ 576659 w 640731"/>
              <a:gd name="connsiteY20" fmla="*/ 184210 h 576658"/>
              <a:gd name="connsiteX21" fmla="*/ 504576 w 640731"/>
              <a:gd name="connsiteY21" fmla="*/ 112128 h 576658"/>
              <a:gd name="connsiteX22" fmla="*/ 424485 w 640731"/>
              <a:gd name="connsiteY22" fmla="*/ 112128 h 576658"/>
              <a:gd name="connsiteX23" fmla="*/ 352402 w 640731"/>
              <a:gd name="connsiteY23" fmla="*/ 184210 h 576658"/>
              <a:gd name="connsiteX24" fmla="*/ 352402 w 640731"/>
              <a:gd name="connsiteY24" fmla="*/ 408466 h 576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40731" h="576658">
                <a:moveTo>
                  <a:pt x="24027" y="576659"/>
                </a:moveTo>
                <a:cubicBezTo>
                  <a:pt x="10757" y="576659"/>
                  <a:pt x="0" y="565901"/>
                  <a:pt x="0" y="552631"/>
                </a:cubicBezTo>
                <a:cubicBezTo>
                  <a:pt x="0" y="539361"/>
                  <a:pt x="10757" y="528604"/>
                  <a:pt x="24027" y="528604"/>
                </a:cubicBezTo>
                <a:lnTo>
                  <a:pt x="616704" y="528604"/>
                </a:lnTo>
                <a:cubicBezTo>
                  <a:pt x="629974" y="528604"/>
                  <a:pt x="640732" y="539361"/>
                  <a:pt x="640732" y="552631"/>
                </a:cubicBezTo>
                <a:cubicBezTo>
                  <a:pt x="640732" y="565901"/>
                  <a:pt x="629974" y="576659"/>
                  <a:pt x="616704" y="576659"/>
                </a:cubicBezTo>
                <a:lnTo>
                  <a:pt x="24027" y="576659"/>
                </a:lnTo>
                <a:close/>
                <a:moveTo>
                  <a:pt x="64073" y="408466"/>
                </a:moveTo>
                <a:cubicBezTo>
                  <a:pt x="64073" y="448276"/>
                  <a:pt x="96346" y="480549"/>
                  <a:pt x="136155" y="480549"/>
                </a:cubicBezTo>
                <a:lnTo>
                  <a:pt x="216247" y="480549"/>
                </a:lnTo>
                <a:cubicBezTo>
                  <a:pt x="256057" y="480549"/>
                  <a:pt x="288329" y="448276"/>
                  <a:pt x="288329" y="408466"/>
                </a:cubicBezTo>
                <a:lnTo>
                  <a:pt x="288329" y="72082"/>
                </a:lnTo>
                <a:cubicBezTo>
                  <a:pt x="288329" y="32272"/>
                  <a:pt x="256057" y="0"/>
                  <a:pt x="216247" y="0"/>
                </a:cubicBezTo>
                <a:lnTo>
                  <a:pt x="136155" y="0"/>
                </a:lnTo>
                <a:cubicBezTo>
                  <a:pt x="96346" y="0"/>
                  <a:pt x="64073" y="32272"/>
                  <a:pt x="64073" y="72082"/>
                </a:cubicBezTo>
                <a:lnTo>
                  <a:pt x="64073" y="408466"/>
                </a:lnTo>
                <a:close/>
                <a:moveTo>
                  <a:pt x="352402" y="408466"/>
                </a:moveTo>
                <a:cubicBezTo>
                  <a:pt x="352402" y="448276"/>
                  <a:pt x="384675" y="480549"/>
                  <a:pt x="424485" y="480549"/>
                </a:cubicBezTo>
                <a:lnTo>
                  <a:pt x="504576" y="480549"/>
                </a:lnTo>
                <a:cubicBezTo>
                  <a:pt x="544386" y="480549"/>
                  <a:pt x="576659" y="448276"/>
                  <a:pt x="576659" y="408466"/>
                </a:cubicBezTo>
                <a:lnTo>
                  <a:pt x="576659" y="184210"/>
                </a:lnTo>
                <a:cubicBezTo>
                  <a:pt x="576659" y="144400"/>
                  <a:pt x="544386" y="112128"/>
                  <a:pt x="504576" y="112128"/>
                </a:cubicBezTo>
                <a:lnTo>
                  <a:pt x="424485" y="112128"/>
                </a:lnTo>
                <a:cubicBezTo>
                  <a:pt x="384675" y="112128"/>
                  <a:pt x="352402" y="144400"/>
                  <a:pt x="352402" y="184210"/>
                </a:cubicBezTo>
                <a:lnTo>
                  <a:pt x="352402" y="408466"/>
                </a:lnTo>
                <a:close/>
              </a:path>
            </a:pathLst>
          </a:custGeom>
          <a:gradFill flip="none" rotWithShape="1">
            <a:gsLst>
              <a:gs pos="0">
                <a:schemeClr val="accent1"/>
              </a:gs>
              <a:gs pos="100000">
                <a:srgbClr val="8661C5"/>
              </a:gs>
            </a:gsLst>
            <a:lin ang="2700000" scaled="1"/>
            <a:tileRect/>
          </a:grad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gradFill flip="none" rotWithShape="1">
                <a:gsLst>
                  <a:gs pos="1629">
                    <a:srgbClr val="2F2F2F"/>
                  </a:gs>
                  <a:gs pos="39000">
                    <a:srgbClr val="2F2F2F"/>
                  </a:gs>
                </a:gsLst>
                <a:lin ang="2700000" scaled="1"/>
                <a:tileRect/>
              </a:gradFill>
              <a:effectLst/>
              <a:uLnTx/>
              <a:uFillTx/>
              <a:latin typeface="Segoe UI Semibold"/>
              <a:ea typeface="+mn-ea"/>
              <a:cs typeface="+mn-cs"/>
            </a:endParaRPr>
          </a:p>
        </p:txBody>
      </p:sp>
      <p:sp>
        <p:nvSpPr>
          <p:cNvPr id="11" name="Graphic 118" descr="App with heart icon">
            <a:extLst>
              <a:ext uri="{FF2B5EF4-FFF2-40B4-BE49-F238E27FC236}">
                <a16:creationId xmlns:a16="http://schemas.microsoft.com/office/drawing/2014/main" id="{2852B0CD-67FB-F567-5D09-D13C0D1619F4}"/>
              </a:ext>
            </a:extLst>
          </p:cNvPr>
          <p:cNvSpPr>
            <a:spLocks noChangeAspect="1"/>
          </p:cNvSpPr>
          <p:nvPr/>
        </p:nvSpPr>
        <p:spPr>
          <a:xfrm>
            <a:off x="1554234" y="1751298"/>
            <a:ext cx="570888" cy="585216"/>
          </a:xfrm>
          <a:custGeom>
            <a:avLst/>
            <a:gdLst>
              <a:gd name="connsiteX0" fmla="*/ 161925 w 381000"/>
              <a:gd name="connsiteY0" fmla="*/ 352481 h 390562"/>
              <a:gd name="connsiteX1" fmla="*/ 161921 w 381000"/>
              <a:gd name="connsiteY1" fmla="*/ 315701 h 390562"/>
              <a:gd name="connsiteX2" fmla="*/ 158191 w 381000"/>
              <a:gd name="connsiteY2" fmla="*/ 311840 h 390562"/>
              <a:gd name="connsiteX3" fmla="*/ 158191 w 381000"/>
              <a:gd name="connsiteY3" fmla="*/ 187952 h 390562"/>
              <a:gd name="connsiteX4" fmla="*/ 161910 w 381000"/>
              <a:gd name="connsiteY4" fmla="*/ 184323 h 390562"/>
              <a:gd name="connsiteX5" fmla="*/ 161906 w 381000"/>
              <a:gd name="connsiteY5" fmla="*/ 133369 h 390562"/>
              <a:gd name="connsiteX6" fmla="*/ 0 w 381000"/>
              <a:gd name="connsiteY6" fmla="*/ 133369 h 390562"/>
              <a:gd name="connsiteX7" fmla="*/ 0 w 381000"/>
              <a:gd name="connsiteY7" fmla="*/ 290584 h 390562"/>
              <a:gd name="connsiteX8" fmla="*/ 98 w 381000"/>
              <a:gd name="connsiteY8" fmla="*/ 294097 h 390562"/>
              <a:gd name="connsiteX9" fmla="*/ 61914 w 381000"/>
              <a:gd name="connsiteY9" fmla="*/ 352495 h 390562"/>
              <a:gd name="connsiteX10" fmla="*/ 161925 w 381000"/>
              <a:gd name="connsiteY10" fmla="*/ 352481 h 390562"/>
              <a:gd name="connsiteX11" fmla="*/ 352452 w 381000"/>
              <a:gd name="connsiteY11" fmla="*/ 61911 h 390562"/>
              <a:gd name="connsiteX12" fmla="*/ 352433 w 381000"/>
              <a:gd name="connsiteY12" fmla="*/ 171064 h 390562"/>
              <a:gd name="connsiteX13" fmla="*/ 266700 w 381000"/>
              <a:gd name="connsiteY13" fmla="*/ 176892 h 390562"/>
              <a:gd name="connsiteX14" fmla="*/ 190485 w 381000"/>
              <a:gd name="connsiteY14" fmla="*/ 166944 h 390562"/>
              <a:gd name="connsiteX15" fmla="*/ 190500 w 381000"/>
              <a:gd name="connsiteY15" fmla="*/ 0 h 390562"/>
              <a:gd name="connsiteX16" fmla="*/ 290539 w 381000"/>
              <a:gd name="connsiteY16" fmla="*/ 0 h 390562"/>
              <a:gd name="connsiteX17" fmla="*/ 352355 w 381000"/>
              <a:gd name="connsiteY17" fmla="*/ 58398 h 390562"/>
              <a:gd name="connsiteX18" fmla="*/ 352452 w 381000"/>
              <a:gd name="connsiteY18" fmla="*/ 61911 h 390562"/>
              <a:gd name="connsiteX19" fmla="*/ 161919 w 381000"/>
              <a:gd name="connsiteY19" fmla="*/ 285429 h 390562"/>
              <a:gd name="connsiteX20" fmla="*/ 161914 w 381000"/>
              <a:gd name="connsiteY20" fmla="*/ 214374 h 390562"/>
              <a:gd name="connsiteX21" fmla="*/ 171892 w 381000"/>
              <a:gd name="connsiteY21" fmla="*/ 201188 h 390562"/>
              <a:gd name="connsiteX22" fmla="*/ 190483 w 381000"/>
              <a:gd name="connsiteY22" fmla="*/ 187611 h 390562"/>
              <a:gd name="connsiteX23" fmla="*/ 261976 w 381000"/>
              <a:gd name="connsiteY23" fmla="*/ 197340 h 390562"/>
              <a:gd name="connsiteX24" fmla="*/ 266008 w 381000"/>
              <a:gd name="connsiteY24" fmla="*/ 201188 h 390562"/>
              <a:gd name="connsiteX25" fmla="*/ 266700 w 381000"/>
              <a:gd name="connsiteY25" fmla="*/ 201902 h 390562"/>
              <a:gd name="connsiteX26" fmla="*/ 267392 w 381000"/>
              <a:gd name="connsiteY26" fmla="*/ 201188 h 390562"/>
              <a:gd name="connsiteX27" fmla="*/ 271424 w 381000"/>
              <a:gd name="connsiteY27" fmla="*/ 197340 h 390562"/>
              <a:gd name="connsiteX28" fmla="*/ 352429 w 381000"/>
              <a:gd name="connsiteY28" fmla="*/ 193317 h 390562"/>
              <a:gd name="connsiteX29" fmla="*/ 361508 w 381000"/>
              <a:gd name="connsiteY29" fmla="*/ 201188 h 390562"/>
              <a:gd name="connsiteX30" fmla="*/ 361508 w 381000"/>
              <a:gd name="connsiteY30" fmla="*/ 298604 h 390562"/>
              <a:gd name="connsiteX31" fmla="*/ 276882 w 381000"/>
              <a:gd name="connsiteY31" fmla="*/ 386198 h 390562"/>
              <a:gd name="connsiteX32" fmla="*/ 266700 w 381000"/>
              <a:gd name="connsiteY32" fmla="*/ 390562 h 390562"/>
              <a:gd name="connsiteX33" fmla="*/ 256518 w 381000"/>
              <a:gd name="connsiteY33" fmla="*/ 386198 h 390562"/>
              <a:gd name="connsiteX34" fmla="*/ 171892 w 381000"/>
              <a:gd name="connsiteY34" fmla="*/ 298604 h 390562"/>
              <a:gd name="connsiteX35" fmla="*/ 161919 w 381000"/>
              <a:gd name="connsiteY35" fmla="*/ 285429 h 390562"/>
              <a:gd name="connsiteX36" fmla="*/ 161906 w 381000"/>
              <a:gd name="connsiteY36" fmla="*/ 104794 h 390562"/>
              <a:gd name="connsiteX37" fmla="*/ 161925 w 381000"/>
              <a:gd name="connsiteY37" fmla="*/ 0 h 390562"/>
              <a:gd name="connsiteX38" fmla="*/ 61925 w 381000"/>
              <a:gd name="connsiteY38" fmla="*/ 0 h 390562"/>
              <a:gd name="connsiteX39" fmla="*/ 11 w 381000"/>
              <a:gd name="connsiteY39" fmla="*/ 61911 h 390562"/>
              <a:gd name="connsiteX40" fmla="*/ 0 w 381000"/>
              <a:gd name="connsiteY40" fmla="*/ 104794 h 390562"/>
              <a:gd name="connsiteX41" fmla="*/ 161906 w 381000"/>
              <a:gd name="connsiteY41" fmla="*/ 104794 h 390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381000" h="390562">
                <a:moveTo>
                  <a:pt x="161925" y="352481"/>
                </a:moveTo>
                <a:lnTo>
                  <a:pt x="161921" y="315701"/>
                </a:lnTo>
                <a:lnTo>
                  <a:pt x="158191" y="311840"/>
                </a:lnTo>
                <a:cubicBezTo>
                  <a:pt x="125069" y="277558"/>
                  <a:pt x="125069" y="222234"/>
                  <a:pt x="158191" y="187952"/>
                </a:cubicBezTo>
                <a:cubicBezTo>
                  <a:pt x="159405" y="186697"/>
                  <a:pt x="160645" y="185487"/>
                  <a:pt x="161910" y="184323"/>
                </a:cubicBezTo>
                <a:lnTo>
                  <a:pt x="161906" y="133369"/>
                </a:lnTo>
                <a:lnTo>
                  <a:pt x="0" y="133369"/>
                </a:lnTo>
                <a:lnTo>
                  <a:pt x="0" y="290584"/>
                </a:lnTo>
                <a:lnTo>
                  <a:pt x="98" y="294097"/>
                </a:lnTo>
                <a:cubicBezTo>
                  <a:pt x="1919" y="326657"/>
                  <a:pt x="28899" y="352495"/>
                  <a:pt x="61914" y="352495"/>
                </a:cubicBezTo>
                <a:lnTo>
                  <a:pt x="161925" y="352481"/>
                </a:lnTo>
                <a:close/>
                <a:moveTo>
                  <a:pt x="352452" y="61911"/>
                </a:moveTo>
                <a:lnTo>
                  <a:pt x="352433" y="171064"/>
                </a:lnTo>
                <a:cubicBezTo>
                  <a:pt x="325218" y="157224"/>
                  <a:pt x="292320" y="159168"/>
                  <a:pt x="266700" y="176892"/>
                </a:cubicBezTo>
                <a:cubicBezTo>
                  <a:pt x="244002" y="161189"/>
                  <a:pt x="215595" y="157874"/>
                  <a:pt x="190485" y="166944"/>
                </a:cubicBezTo>
                <a:lnTo>
                  <a:pt x="190500" y="0"/>
                </a:lnTo>
                <a:lnTo>
                  <a:pt x="290539" y="0"/>
                </a:lnTo>
                <a:cubicBezTo>
                  <a:pt x="323553" y="0"/>
                  <a:pt x="350533" y="25838"/>
                  <a:pt x="352355" y="58398"/>
                </a:cubicBezTo>
                <a:lnTo>
                  <a:pt x="352452" y="61911"/>
                </a:lnTo>
                <a:close/>
                <a:moveTo>
                  <a:pt x="161919" y="285429"/>
                </a:moveTo>
                <a:cubicBezTo>
                  <a:pt x="149228" y="263645"/>
                  <a:pt x="149226" y="236160"/>
                  <a:pt x="161914" y="214374"/>
                </a:cubicBezTo>
                <a:cubicBezTo>
                  <a:pt x="164649" y="209675"/>
                  <a:pt x="167975" y="205242"/>
                  <a:pt x="171892" y="201188"/>
                </a:cubicBezTo>
                <a:cubicBezTo>
                  <a:pt x="177455" y="195429"/>
                  <a:pt x="183758" y="190905"/>
                  <a:pt x="190483" y="187611"/>
                </a:cubicBezTo>
                <a:cubicBezTo>
                  <a:pt x="213602" y="176292"/>
                  <a:pt x="241722" y="179534"/>
                  <a:pt x="261976" y="197340"/>
                </a:cubicBezTo>
                <a:cubicBezTo>
                  <a:pt x="263359" y="198553"/>
                  <a:pt x="264704" y="199837"/>
                  <a:pt x="266008" y="201188"/>
                </a:cubicBezTo>
                <a:lnTo>
                  <a:pt x="266700" y="201902"/>
                </a:lnTo>
                <a:lnTo>
                  <a:pt x="267392" y="201188"/>
                </a:lnTo>
                <a:cubicBezTo>
                  <a:pt x="268696" y="199837"/>
                  <a:pt x="270041" y="198553"/>
                  <a:pt x="271424" y="197340"/>
                </a:cubicBezTo>
                <a:cubicBezTo>
                  <a:pt x="294557" y="177006"/>
                  <a:pt x="327944" y="175665"/>
                  <a:pt x="352429" y="193317"/>
                </a:cubicBezTo>
                <a:cubicBezTo>
                  <a:pt x="355622" y="195618"/>
                  <a:pt x="358662" y="198241"/>
                  <a:pt x="361508" y="201188"/>
                </a:cubicBezTo>
                <a:cubicBezTo>
                  <a:pt x="387498" y="228089"/>
                  <a:pt x="387498" y="271704"/>
                  <a:pt x="361508" y="298604"/>
                </a:cubicBezTo>
                <a:lnTo>
                  <a:pt x="276882" y="386198"/>
                </a:lnTo>
                <a:cubicBezTo>
                  <a:pt x="274070" y="389107"/>
                  <a:pt x="270386" y="390562"/>
                  <a:pt x="266700" y="390562"/>
                </a:cubicBezTo>
                <a:cubicBezTo>
                  <a:pt x="263014" y="390562"/>
                  <a:pt x="259330" y="389107"/>
                  <a:pt x="256518" y="386198"/>
                </a:cubicBezTo>
                <a:lnTo>
                  <a:pt x="171892" y="298604"/>
                </a:lnTo>
                <a:cubicBezTo>
                  <a:pt x="167979" y="294554"/>
                  <a:pt x="164655" y="290123"/>
                  <a:pt x="161919" y="285429"/>
                </a:cubicBezTo>
                <a:close/>
                <a:moveTo>
                  <a:pt x="161906" y="104794"/>
                </a:moveTo>
                <a:lnTo>
                  <a:pt x="161925" y="0"/>
                </a:lnTo>
                <a:lnTo>
                  <a:pt x="61925" y="0"/>
                </a:lnTo>
                <a:cubicBezTo>
                  <a:pt x="27733" y="0"/>
                  <a:pt x="15" y="27720"/>
                  <a:pt x="11" y="61911"/>
                </a:cubicBezTo>
                <a:lnTo>
                  <a:pt x="0" y="104794"/>
                </a:lnTo>
                <a:lnTo>
                  <a:pt x="161906" y="104794"/>
                </a:lnTo>
                <a:close/>
              </a:path>
            </a:pathLst>
          </a:custGeom>
          <a:gradFill flip="none" rotWithShape="1">
            <a:gsLst>
              <a:gs pos="0">
                <a:schemeClr val="accent1"/>
              </a:gs>
              <a:gs pos="100000">
                <a:srgbClr val="8661C5"/>
              </a:gs>
            </a:gsLst>
            <a:lin ang="2700000" scaled="1"/>
            <a:tileRect/>
          </a:gradFill>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gradFill flip="none" rotWithShape="1">
                <a:gsLst>
                  <a:gs pos="1629">
                    <a:srgbClr val="2F2F2F"/>
                  </a:gs>
                  <a:gs pos="39000">
                    <a:srgbClr val="2F2F2F"/>
                  </a:gs>
                </a:gsLst>
                <a:lin ang="2700000" scaled="1"/>
                <a:tileRect/>
              </a:gradFill>
              <a:effectLst/>
              <a:uLnTx/>
              <a:uFillTx/>
              <a:latin typeface="Segoe UI Semibold"/>
              <a:ea typeface="+mn-ea"/>
              <a:cs typeface="+mn-cs"/>
            </a:endParaRPr>
          </a:p>
        </p:txBody>
      </p:sp>
    </p:spTree>
    <p:extLst>
      <p:ext uri="{BB962C8B-B14F-4D97-AF65-F5344CB8AC3E}">
        <p14:creationId xmlns:p14="http://schemas.microsoft.com/office/powerpoint/2010/main" val="113240660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250"/>
                                            <p:tgtEl>
                                              <p:spTgt spid="10"/>
                                            </p:tgtEl>
                                          </p:cBhvr>
                                        </p:animEffect>
                                      </p:childTnLst>
                                    </p:cTn>
                                  </p:par>
                                  <p:par>
                                    <p:cTn id="8" presetID="42" presetClass="path" presetSubtype="0" decel="100000" fill="hold" grpId="1" nodeType="withEffect">
                                      <p:stCondLst>
                                        <p:cond delay="0"/>
                                      </p:stCondLst>
                                      <p:childTnLst>
                                        <p:animMotion origin="layout" path="M 1.25E-6 0.03889 L 1.25E-6 1.85185E-6 " pathEditMode="relative" rAng="0" ptsTypes="AA">
                                          <p:cBhvr>
                                            <p:cTn id="9" dur="500" fill="hold"/>
                                            <p:tgtEl>
                                              <p:spTgt spid="10"/>
                                            </p:tgtEl>
                                            <p:attrNameLst>
                                              <p:attrName>ppt_x</p:attrName>
                                              <p:attrName>ppt_y</p:attrName>
                                            </p:attrNameLst>
                                          </p:cBhvr>
                                          <p:rCtr x="0" y="-1944"/>
                                        </p:animMotion>
                                      </p:childTnLst>
                                    </p:cTn>
                                  </p:par>
                                  <p:par>
                                    <p:cTn id="10" presetID="10" presetClass="entr" presetSubtype="0" fill="hold" grpId="0" nodeType="withEffect">
                                      <p:stCondLst>
                                        <p:cond delay="0"/>
                                      </p:stCondLst>
                                      <p:childTnLst>
                                        <p:set>
                                          <p:cBhvr>
                                            <p:cTn id="11" dur="1" fill="hold">
                                              <p:stCondLst>
                                                <p:cond delay="0"/>
                                              </p:stCondLst>
                                            </p:cTn>
                                            <p:tgtEl>
                                              <p:spTgt spid="86"/>
                                            </p:tgtEl>
                                            <p:attrNameLst>
                                              <p:attrName>style.visibility</p:attrName>
                                            </p:attrNameLst>
                                          </p:cBhvr>
                                          <p:to>
                                            <p:strVal val="visible"/>
                                          </p:to>
                                        </p:set>
                                        <p:animEffect transition="in" filter="fade">
                                          <p:cBhvr>
                                            <p:cTn id="12" dur="250"/>
                                            <p:tgtEl>
                                              <p:spTgt spid="86"/>
                                            </p:tgtEl>
                                          </p:cBhvr>
                                        </p:animEffect>
                                      </p:childTnLst>
                                    </p:cTn>
                                  </p:par>
                                  <p:par>
                                    <p:cTn id="13" presetID="42" presetClass="path" presetSubtype="0" decel="100000" fill="hold" grpId="1" nodeType="withEffect">
                                      <p:stCondLst>
                                        <p:cond delay="0"/>
                                      </p:stCondLst>
                                      <p:childTnLst>
                                        <p:animMotion origin="layout" path="M 1.25E-6 0.03889 L 1.25E-6 1.85185E-6 " pathEditMode="relative" rAng="0" ptsTypes="AA">
                                          <p:cBhvr>
                                            <p:cTn id="14" dur="500" fill="hold"/>
                                            <p:tgtEl>
                                              <p:spTgt spid="86"/>
                                            </p:tgtEl>
                                            <p:attrNameLst>
                                              <p:attrName>ppt_x</p:attrName>
                                              <p:attrName>ppt_y</p:attrName>
                                            </p:attrNameLst>
                                          </p:cBhvr>
                                          <p:rCtr x="0" y="-1944"/>
                                        </p:animMotion>
                                      </p:childTnLst>
                                    </p:cTn>
                                  </p:par>
                                  <p:par>
                                    <p:cTn id="15" presetID="10" presetClass="entr" presetSubtype="0" fill="hold" grpId="0" nodeType="withEffect">
                                      <p:stCondLst>
                                        <p:cond delay="0"/>
                                      </p:stCondLst>
                                      <p:childTnLst>
                                        <p:set>
                                          <p:cBhvr>
                                            <p:cTn id="16" dur="1" fill="hold">
                                              <p:stCondLst>
                                                <p:cond delay="0"/>
                                              </p:stCondLst>
                                            </p:cTn>
                                            <p:tgtEl>
                                              <p:spTgt spid="109"/>
                                            </p:tgtEl>
                                            <p:attrNameLst>
                                              <p:attrName>style.visibility</p:attrName>
                                            </p:attrNameLst>
                                          </p:cBhvr>
                                          <p:to>
                                            <p:strVal val="visible"/>
                                          </p:to>
                                        </p:set>
                                        <p:animEffect transition="in" filter="fade">
                                          <p:cBhvr>
                                            <p:cTn id="17" dur="250"/>
                                            <p:tgtEl>
                                              <p:spTgt spid="109"/>
                                            </p:tgtEl>
                                          </p:cBhvr>
                                        </p:animEffect>
                                      </p:childTnLst>
                                    </p:cTn>
                                  </p:par>
                                  <p:par>
                                    <p:cTn id="18" presetID="42" presetClass="path" presetSubtype="0" decel="100000" fill="hold" grpId="1" nodeType="withEffect">
                                      <p:stCondLst>
                                        <p:cond delay="0"/>
                                      </p:stCondLst>
                                      <p:childTnLst>
                                        <p:animMotion origin="layout" path="M 1.25E-6 0.03889 L 1.25E-6 1.85185E-6 " pathEditMode="relative" rAng="0" ptsTypes="AA">
                                          <p:cBhvr>
                                            <p:cTn id="19" dur="500" fill="hold"/>
                                            <p:tgtEl>
                                              <p:spTgt spid="109"/>
                                            </p:tgtEl>
                                            <p:attrNameLst>
                                              <p:attrName>ppt_x</p:attrName>
                                              <p:attrName>ppt_y</p:attrName>
                                            </p:attrNameLst>
                                          </p:cBhvr>
                                          <p:rCtr x="0" y="-1944"/>
                                        </p:animMotion>
                                      </p:childTnLst>
                                    </p:cTn>
                                  </p:par>
                                  <p:par>
                                    <p:cTn id="20" presetID="10" presetClass="entr" presetSubtype="0" fill="hold" grpId="0" nodeType="withEffect">
                                      <p:stCondLst>
                                        <p:cond delay="0"/>
                                      </p:stCondLst>
                                      <p:childTnLst>
                                        <p:set>
                                          <p:cBhvr>
                                            <p:cTn id="21" dur="1" fill="hold">
                                              <p:stCondLst>
                                                <p:cond delay="0"/>
                                              </p:stCondLst>
                                            </p:cTn>
                                            <p:tgtEl>
                                              <p:spTgt spid="164"/>
                                            </p:tgtEl>
                                            <p:attrNameLst>
                                              <p:attrName>style.visibility</p:attrName>
                                            </p:attrNameLst>
                                          </p:cBhvr>
                                          <p:to>
                                            <p:strVal val="visible"/>
                                          </p:to>
                                        </p:set>
                                        <p:animEffect transition="in" filter="fade">
                                          <p:cBhvr>
                                            <p:cTn id="22" dur="250"/>
                                            <p:tgtEl>
                                              <p:spTgt spid="164"/>
                                            </p:tgtEl>
                                          </p:cBhvr>
                                        </p:animEffect>
                                      </p:childTnLst>
                                    </p:cTn>
                                  </p:par>
                                  <p:par>
                                    <p:cTn id="23" presetID="42" presetClass="path" presetSubtype="0" decel="100000" fill="hold" grpId="1" nodeType="withEffect">
                                      <p:stCondLst>
                                        <p:cond delay="0"/>
                                      </p:stCondLst>
                                      <p:childTnLst>
                                        <p:animMotion origin="layout" path="M 1.25E-6 0.03889 L 1.25E-6 1.85185E-6 " pathEditMode="relative" rAng="0" ptsTypes="AA">
                                          <p:cBhvr>
                                            <p:cTn id="24" dur="500" fill="hold"/>
                                            <p:tgtEl>
                                              <p:spTgt spid="164"/>
                                            </p:tgtEl>
                                            <p:attrNameLst>
                                              <p:attrName>ppt_x</p:attrName>
                                              <p:attrName>ppt_y</p:attrName>
                                            </p:attrNameLst>
                                          </p:cBhvr>
                                          <p:rCtr x="0" y="-1944"/>
                                        </p:animMotion>
                                      </p:childTnLst>
                                    </p:cTn>
                                  </p:par>
                                  <p:par>
                                    <p:cTn id="25" presetID="23" presetClass="entr" presetSubtype="16"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200" fill="hold"/>
                                            <p:tgtEl>
                                              <p:spTgt spid="11"/>
                                            </p:tgtEl>
                                            <p:attrNameLst>
                                              <p:attrName>ppt_w</p:attrName>
                                            </p:attrNameLst>
                                          </p:cBhvr>
                                          <p:tavLst>
                                            <p:tav tm="0">
                                              <p:val>
                                                <p:fltVal val="0"/>
                                              </p:val>
                                            </p:tav>
                                            <p:tav tm="100000">
                                              <p:val>
                                                <p:strVal val="#ppt_w"/>
                                              </p:val>
                                            </p:tav>
                                          </p:tavLst>
                                        </p:anim>
                                        <p:anim calcmode="lin" valueType="num">
                                          <p:cBhvr>
                                            <p:cTn id="28" dur="200" fill="hold"/>
                                            <p:tgtEl>
                                              <p:spTgt spid="11"/>
                                            </p:tgtEl>
                                            <p:attrNameLst>
                                              <p:attrName>ppt_h</p:attrName>
                                            </p:attrNameLst>
                                          </p:cBhvr>
                                          <p:tavLst>
                                            <p:tav tm="0">
                                              <p:val>
                                                <p:fltVal val="0"/>
                                              </p:val>
                                            </p:tav>
                                            <p:tav tm="100000">
                                              <p:val>
                                                <p:strVal val="#ppt_h"/>
                                              </p:val>
                                            </p:tav>
                                          </p:tavLst>
                                        </p:anim>
                                      </p:childTnLst>
                                    </p:cTn>
                                  </p:par>
                                  <p:par>
                                    <p:cTn id="29" presetID="6" presetClass="emph" presetSubtype="0" fill="hold" grpId="1" nodeType="withEffect" p14:presetBounceEnd="99000">
                                      <p:stCondLst>
                                        <p:cond delay="0"/>
                                      </p:stCondLst>
                                      <p:childTnLst>
                                        <p:animScale p14:bounceEnd="99000">
                                          <p:cBhvr>
                                            <p:cTn id="30" dur="1000" fill="hold"/>
                                            <p:tgtEl>
                                              <p:spTgt spid="11"/>
                                            </p:tgtEl>
                                          </p:cBhvr>
                                          <p:by x="110000" y="110000"/>
                                        </p:animScale>
                                      </p:childTnLst>
                                    </p:cTn>
                                  </p:par>
                                  <p:par>
                                    <p:cTn id="31" presetID="6" presetClass="emph" presetSubtype="0" accel="50000" decel="50000" fill="hold" grpId="2" nodeType="withEffect">
                                      <p:stCondLst>
                                        <p:cond delay="0"/>
                                      </p:stCondLst>
                                      <p:childTnLst>
                                        <p:animScale>
                                          <p:cBhvr>
                                            <p:cTn id="32" dur="250" fill="hold"/>
                                            <p:tgtEl>
                                              <p:spTgt spid="11"/>
                                            </p:tgtEl>
                                          </p:cBhvr>
                                          <p:by x="91000" y="91000"/>
                                        </p:animScale>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250"/>
                                            <p:tgtEl>
                                              <p:spTgt spid="2"/>
                                            </p:tgtEl>
                                          </p:cBhvr>
                                        </p:animEffect>
                                      </p:childTnLst>
                                    </p:cTn>
                                  </p:par>
                                  <p:par>
                                    <p:cTn id="38" presetID="42" presetClass="path" presetSubtype="0" decel="100000" fill="hold" grpId="1" nodeType="withEffect">
                                      <p:stCondLst>
                                        <p:cond delay="0"/>
                                      </p:stCondLst>
                                      <p:childTnLst>
                                        <p:animMotion origin="layout" path="M 1.25E-6 0.03889 L 1.25E-6 1.85185E-6 " pathEditMode="relative" rAng="0" ptsTypes="AA">
                                          <p:cBhvr>
                                            <p:cTn id="39" dur="500" fill="hold"/>
                                            <p:tgtEl>
                                              <p:spTgt spid="2"/>
                                            </p:tgtEl>
                                            <p:attrNameLst>
                                              <p:attrName>ppt_x</p:attrName>
                                              <p:attrName>ppt_y</p:attrName>
                                            </p:attrNameLst>
                                          </p:cBhvr>
                                          <p:rCtr x="0" y="-1944"/>
                                        </p:animMotion>
                                      </p:childTnLst>
                                    </p:cTn>
                                  </p:par>
                                  <p:par>
                                    <p:cTn id="40" presetID="10" presetClass="entr" presetSubtype="0" fill="hold" grpId="0" nodeType="withEffect">
                                      <p:stCondLst>
                                        <p:cond delay="0"/>
                                      </p:stCondLst>
                                      <p:childTnLst>
                                        <p:set>
                                          <p:cBhvr>
                                            <p:cTn id="41" dur="1" fill="hold">
                                              <p:stCondLst>
                                                <p:cond delay="0"/>
                                              </p:stCondLst>
                                            </p:cTn>
                                            <p:tgtEl>
                                              <p:spTgt spid="111"/>
                                            </p:tgtEl>
                                            <p:attrNameLst>
                                              <p:attrName>style.visibility</p:attrName>
                                            </p:attrNameLst>
                                          </p:cBhvr>
                                          <p:to>
                                            <p:strVal val="visible"/>
                                          </p:to>
                                        </p:set>
                                        <p:animEffect transition="in" filter="fade">
                                          <p:cBhvr>
                                            <p:cTn id="42" dur="250"/>
                                            <p:tgtEl>
                                              <p:spTgt spid="111"/>
                                            </p:tgtEl>
                                          </p:cBhvr>
                                        </p:animEffect>
                                      </p:childTnLst>
                                    </p:cTn>
                                  </p:par>
                                  <p:par>
                                    <p:cTn id="43" presetID="42" presetClass="path" presetSubtype="0" decel="100000" fill="hold" grpId="1" nodeType="withEffect">
                                      <p:stCondLst>
                                        <p:cond delay="0"/>
                                      </p:stCondLst>
                                      <p:childTnLst>
                                        <p:animMotion origin="layout" path="M 1.25E-6 0.03889 L 1.25E-6 1.85185E-6 " pathEditMode="relative" rAng="0" ptsTypes="AA">
                                          <p:cBhvr>
                                            <p:cTn id="44" dur="500" fill="hold"/>
                                            <p:tgtEl>
                                              <p:spTgt spid="111"/>
                                            </p:tgtEl>
                                            <p:attrNameLst>
                                              <p:attrName>ppt_x</p:attrName>
                                              <p:attrName>ppt_y</p:attrName>
                                            </p:attrNameLst>
                                          </p:cBhvr>
                                          <p:rCtr x="0" y="-1944"/>
                                        </p:animMotion>
                                      </p:childTnLst>
                                    </p:cTn>
                                  </p:par>
                                  <p:par>
                                    <p:cTn id="45" presetID="10" presetClass="entr" presetSubtype="0" fill="hold" grpId="0" nodeType="withEffect">
                                      <p:stCondLst>
                                        <p:cond delay="0"/>
                                      </p:stCondLst>
                                      <p:childTnLst>
                                        <p:set>
                                          <p:cBhvr>
                                            <p:cTn id="46" dur="1" fill="hold">
                                              <p:stCondLst>
                                                <p:cond delay="0"/>
                                              </p:stCondLst>
                                            </p:cTn>
                                            <p:tgtEl>
                                              <p:spTgt spid="148"/>
                                            </p:tgtEl>
                                            <p:attrNameLst>
                                              <p:attrName>style.visibility</p:attrName>
                                            </p:attrNameLst>
                                          </p:cBhvr>
                                          <p:to>
                                            <p:strVal val="visible"/>
                                          </p:to>
                                        </p:set>
                                        <p:animEffect transition="in" filter="fade">
                                          <p:cBhvr>
                                            <p:cTn id="47" dur="250"/>
                                            <p:tgtEl>
                                              <p:spTgt spid="148"/>
                                            </p:tgtEl>
                                          </p:cBhvr>
                                        </p:animEffect>
                                      </p:childTnLst>
                                    </p:cTn>
                                  </p:par>
                                  <p:par>
                                    <p:cTn id="48" presetID="42" presetClass="path" presetSubtype="0" decel="100000" fill="hold" grpId="1" nodeType="withEffect">
                                      <p:stCondLst>
                                        <p:cond delay="0"/>
                                      </p:stCondLst>
                                      <p:childTnLst>
                                        <p:animMotion origin="layout" path="M 1.25E-6 0.03889 L 1.25E-6 1.85185E-6 " pathEditMode="relative" rAng="0" ptsTypes="AA">
                                          <p:cBhvr>
                                            <p:cTn id="49" dur="500" fill="hold"/>
                                            <p:tgtEl>
                                              <p:spTgt spid="148"/>
                                            </p:tgtEl>
                                            <p:attrNameLst>
                                              <p:attrName>ppt_x</p:attrName>
                                              <p:attrName>ppt_y</p:attrName>
                                            </p:attrNameLst>
                                          </p:cBhvr>
                                          <p:rCtr x="0" y="-1944"/>
                                        </p:animMotion>
                                      </p:childTnLst>
                                    </p:cTn>
                                  </p:par>
                                  <p:par>
                                    <p:cTn id="50" presetID="10" presetClass="entr" presetSubtype="0" fill="hold" grpId="0" nodeType="with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fade">
                                          <p:cBhvr>
                                            <p:cTn id="52" dur="250"/>
                                            <p:tgtEl>
                                              <p:spTgt spid="7"/>
                                            </p:tgtEl>
                                          </p:cBhvr>
                                        </p:animEffect>
                                      </p:childTnLst>
                                    </p:cTn>
                                  </p:par>
                                  <p:par>
                                    <p:cTn id="53" presetID="42" presetClass="path" presetSubtype="0" decel="100000" fill="hold" grpId="1" nodeType="withEffect">
                                      <p:stCondLst>
                                        <p:cond delay="0"/>
                                      </p:stCondLst>
                                      <p:childTnLst>
                                        <p:animMotion origin="layout" path="M 1.25E-6 0.03889 L 1.25E-6 1.85185E-6 " pathEditMode="relative" rAng="0" ptsTypes="AA">
                                          <p:cBhvr>
                                            <p:cTn id="54" dur="500" fill="hold"/>
                                            <p:tgtEl>
                                              <p:spTgt spid="7"/>
                                            </p:tgtEl>
                                            <p:attrNameLst>
                                              <p:attrName>ppt_x</p:attrName>
                                              <p:attrName>ppt_y</p:attrName>
                                            </p:attrNameLst>
                                          </p:cBhvr>
                                          <p:rCtr x="0" y="-1944"/>
                                        </p:animMotion>
                                      </p:childTnLst>
                                    </p:cTn>
                                  </p:par>
                                  <p:par>
                                    <p:cTn id="55" presetID="23" presetClass="entr" presetSubtype="16"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p:cTn id="57" dur="200" fill="hold"/>
                                            <p:tgtEl>
                                              <p:spTgt spid="13"/>
                                            </p:tgtEl>
                                            <p:attrNameLst>
                                              <p:attrName>ppt_w</p:attrName>
                                            </p:attrNameLst>
                                          </p:cBhvr>
                                          <p:tavLst>
                                            <p:tav tm="0">
                                              <p:val>
                                                <p:fltVal val="0"/>
                                              </p:val>
                                            </p:tav>
                                            <p:tav tm="100000">
                                              <p:val>
                                                <p:strVal val="#ppt_w"/>
                                              </p:val>
                                            </p:tav>
                                          </p:tavLst>
                                        </p:anim>
                                        <p:anim calcmode="lin" valueType="num">
                                          <p:cBhvr>
                                            <p:cTn id="58" dur="200" fill="hold"/>
                                            <p:tgtEl>
                                              <p:spTgt spid="13"/>
                                            </p:tgtEl>
                                            <p:attrNameLst>
                                              <p:attrName>ppt_h</p:attrName>
                                            </p:attrNameLst>
                                          </p:cBhvr>
                                          <p:tavLst>
                                            <p:tav tm="0">
                                              <p:val>
                                                <p:fltVal val="0"/>
                                              </p:val>
                                            </p:tav>
                                            <p:tav tm="100000">
                                              <p:val>
                                                <p:strVal val="#ppt_h"/>
                                              </p:val>
                                            </p:tav>
                                          </p:tavLst>
                                        </p:anim>
                                      </p:childTnLst>
                                    </p:cTn>
                                  </p:par>
                                  <p:par>
                                    <p:cTn id="59" presetID="6" presetClass="emph" presetSubtype="0" fill="hold" grpId="1" nodeType="withEffect" p14:presetBounceEnd="99000">
                                      <p:stCondLst>
                                        <p:cond delay="0"/>
                                      </p:stCondLst>
                                      <p:childTnLst>
                                        <p:animScale p14:bounceEnd="99000">
                                          <p:cBhvr>
                                            <p:cTn id="60" dur="1000" fill="hold"/>
                                            <p:tgtEl>
                                              <p:spTgt spid="13"/>
                                            </p:tgtEl>
                                          </p:cBhvr>
                                          <p:by x="110000" y="110000"/>
                                        </p:animScale>
                                      </p:childTnLst>
                                    </p:cTn>
                                  </p:par>
                                  <p:par>
                                    <p:cTn id="61" presetID="6" presetClass="emph" presetSubtype="0" accel="50000" decel="50000" fill="hold" grpId="2" nodeType="withEffect">
                                      <p:stCondLst>
                                        <p:cond delay="0"/>
                                      </p:stCondLst>
                                      <p:childTnLst>
                                        <p:animScale>
                                          <p:cBhvr>
                                            <p:cTn id="62" dur="250" fill="hold"/>
                                            <p:tgtEl>
                                              <p:spTgt spid="13"/>
                                            </p:tgtEl>
                                          </p:cBhvr>
                                          <p:by x="91000" y="91000"/>
                                        </p:animScale>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gtEl>
                                            <p:attrNameLst>
                                              <p:attrName>style.visibility</p:attrName>
                                            </p:attrNameLst>
                                          </p:cBhvr>
                                          <p:to>
                                            <p:strVal val="visible"/>
                                          </p:to>
                                        </p:set>
                                        <p:animEffect transition="in" filter="fade">
                                          <p:cBhvr>
                                            <p:cTn id="67" dur="250"/>
                                            <p:tgtEl>
                                              <p:spTgt spid="3"/>
                                            </p:tgtEl>
                                          </p:cBhvr>
                                        </p:animEffect>
                                      </p:childTnLst>
                                    </p:cTn>
                                  </p:par>
                                  <p:par>
                                    <p:cTn id="68" presetID="42" presetClass="path" presetSubtype="0" decel="100000" fill="hold" grpId="1" nodeType="withEffect">
                                      <p:stCondLst>
                                        <p:cond delay="0"/>
                                      </p:stCondLst>
                                      <p:childTnLst>
                                        <p:animMotion origin="layout" path="M 1.25E-6 0.03889 L 1.25E-6 1.85185E-6 " pathEditMode="relative" rAng="0" ptsTypes="AA">
                                          <p:cBhvr>
                                            <p:cTn id="69" dur="500" fill="hold"/>
                                            <p:tgtEl>
                                              <p:spTgt spid="3"/>
                                            </p:tgtEl>
                                            <p:attrNameLst>
                                              <p:attrName>ppt_x</p:attrName>
                                              <p:attrName>ppt_y</p:attrName>
                                            </p:attrNameLst>
                                          </p:cBhvr>
                                          <p:rCtr x="0" y="-1944"/>
                                        </p:animMotion>
                                      </p:childTnLst>
                                    </p:cTn>
                                  </p:par>
                                  <p:par>
                                    <p:cTn id="70" presetID="10" presetClass="entr" presetSubtype="0" fill="hold" grpId="0" nodeType="withEffect">
                                      <p:stCondLst>
                                        <p:cond delay="0"/>
                                      </p:stCondLst>
                                      <p:childTnLst>
                                        <p:set>
                                          <p:cBhvr>
                                            <p:cTn id="71" dur="1" fill="hold">
                                              <p:stCondLst>
                                                <p:cond delay="0"/>
                                              </p:stCondLst>
                                            </p:cTn>
                                            <p:tgtEl>
                                              <p:spTgt spid="112"/>
                                            </p:tgtEl>
                                            <p:attrNameLst>
                                              <p:attrName>style.visibility</p:attrName>
                                            </p:attrNameLst>
                                          </p:cBhvr>
                                          <p:to>
                                            <p:strVal val="visible"/>
                                          </p:to>
                                        </p:set>
                                        <p:animEffect transition="in" filter="fade">
                                          <p:cBhvr>
                                            <p:cTn id="72" dur="250"/>
                                            <p:tgtEl>
                                              <p:spTgt spid="112"/>
                                            </p:tgtEl>
                                          </p:cBhvr>
                                        </p:animEffect>
                                      </p:childTnLst>
                                    </p:cTn>
                                  </p:par>
                                  <p:par>
                                    <p:cTn id="73" presetID="42" presetClass="path" presetSubtype="0" decel="100000" fill="hold" grpId="1" nodeType="withEffect">
                                      <p:stCondLst>
                                        <p:cond delay="0"/>
                                      </p:stCondLst>
                                      <p:childTnLst>
                                        <p:animMotion origin="layout" path="M 1.25E-6 0.03889 L 1.25E-6 1.85185E-6 " pathEditMode="relative" rAng="0" ptsTypes="AA">
                                          <p:cBhvr>
                                            <p:cTn id="74" dur="500" fill="hold"/>
                                            <p:tgtEl>
                                              <p:spTgt spid="112"/>
                                            </p:tgtEl>
                                            <p:attrNameLst>
                                              <p:attrName>ppt_x</p:attrName>
                                              <p:attrName>ppt_y</p:attrName>
                                            </p:attrNameLst>
                                          </p:cBhvr>
                                          <p:rCtr x="0" y="-1944"/>
                                        </p:animMotion>
                                      </p:childTnLst>
                                    </p:cTn>
                                  </p:par>
                                  <p:par>
                                    <p:cTn id="75" presetID="10" presetClass="entr" presetSubtype="0" fill="hold" grpId="0" nodeType="withEffect">
                                      <p:stCondLst>
                                        <p:cond delay="0"/>
                                      </p:stCondLst>
                                      <p:childTnLst>
                                        <p:set>
                                          <p:cBhvr>
                                            <p:cTn id="76" dur="1" fill="hold">
                                              <p:stCondLst>
                                                <p:cond delay="0"/>
                                              </p:stCondLst>
                                            </p:cTn>
                                            <p:tgtEl>
                                              <p:spTgt spid="154"/>
                                            </p:tgtEl>
                                            <p:attrNameLst>
                                              <p:attrName>style.visibility</p:attrName>
                                            </p:attrNameLst>
                                          </p:cBhvr>
                                          <p:to>
                                            <p:strVal val="visible"/>
                                          </p:to>
                                        </p:set>
                                        <p:animEffect transition="in" filter="fade">
                                          <p:cBhvr>
                                            <p:cTn id="77" dur="250"/>
                                            <p:tgtEl>
                                              <p:spTgt spid="154"/>
                                            </p:tgtEl>
                                          </p:cBhvr>
                                        </p:animEffect>
                                      </p:childTnLst>
                                    </p:cTn>
                                  </p:par>
                                  <p:par>
                                    <p:cTn id="78" presetID="42" presetClass="path" presetSubtype="0" decel="100000" fill="hold" grpId="1" nodeType="withEffect">
                                      <p:stCondLst>
                                        <p:cond delay="0"/>
                                      </p:stCondLst>
                                      <p:childTnLst>
                                        <p:animMotion origin="layout" path="M 1.45833E-6 0.03889 L 1.45833E-6 -4.07407E-6 " pathEditMode="relative" rAng="0" ptsTypes="AA">
                                          <p:cBhvr>
                                            <p:cTn id="79" dur="500" fill="hold"/>
                                            <p:tgtEl>
                                              <p:spTgt spid="154"/>
                                            </p:tgtEl>
                                            <p:attrNameLst>
                                              <p:attrName>ppt_x</p:attrName>
                                              <p:attrName>ppt_y</p:attrName>
                                            </p:attrNameLst>
                                          </p:cBhvr>
                                          <p:rCtr x="0" y="-1944"/>
                                        </p:animMotion>
                                      </p:childTnLst>
                                    </p:cTn>
                                  </p:par>
                                  <p:par>
                                    <p:cTn id="80" presetID="10" presetClass="entr" presetSubtype="0" fill="hold" grpId="0" nodeType="withEffect">
                                      <p:stCondLst>
                                        <p:cond delay="0"/>
                                      </p:stCondLst>
                                      <p:childTnLst>
                                        <p:set>
                                          <p:cBhvr>
                                            <p:cTn id="81" dur="1" fill="hold">
                                              <p:stCondLst>
                                                <p:cond delay="0"/>
                                              </p:stCondLst>
                                            </p:cTn>
                                            <p:tgtEl>
                                              <p:spTgt spid="8"/>
                                            </p:tgtEl>
                                            <p:attrNameLst>
                                              <p:attrName>style.visibility</p:attrName>
                                            </p:attrNameLst>
                                          </p:cBhvr>
                                          <p:to>
                                            <p:strVal val="visible"/>
                                          </p:to>
                                        </p:set>
                                        <p:animEffect transition="in" filter="fade">
                                          <p:cBhvr>
                                            <p:cTn id="82" dur="250"/>
                                            <p:tgtEl>
                                              <p:spTgt spid="8"/>
                                            </p:tgtEl>
                                          </p:cBhvr>
                                        </p:animEffect>
                                      </p:childTnLst>
                                    </p:cTn>
                                  </p:par>
                                  <p:par>
                                    <p:cTn id="83" presetID="42" presetClass="path" presetSubtype="0" decel="100000" fill="hold" grpId="1" nodeType="withEffect">
                                      <p:stCondLst>
                                        <p:cond delay="0"/>
                                      </p:stCondLst>
                                      <p:childTnLst>
                                        <p:animMotion origin="layout" path="M 1.25E-6 0.03889 L 1.25E-6 1.85185E-6 " pathEditMode="relative" rAng="0" ptsTypes="AA">
                                          <p:cBhvr>
                                            <p:cTn id="84" dur="500" fill="hold"/>
                                            <p:tgtEl>
                                              <p:spTgt spid="8"/>
                                            </p:tgtEl>
                                            <p:attrNameLst>
                                              <p:attrName>ppt_x</p:attrName>
                                              <p:attrName>ppt_y</p:attrName>
                                            </p:attrNameLst>
                                          </p:cBhvr>
                                          <p:rCtr x="0" y="-1944"/>
                                        </p:animMotion>
                                      </p:childTnLst>
                                    </p:cTn>
                                  </p:par>
                                  <p:par>
                                    <p:cTn id="85" presetID="23" presetClass="entr" presetSubtype="16" fill="hold" grpId="0" nodeType="withEffect">
                                      <p:stCondLst>
                                        <p:cond delay="0"/>
                                      </p:stCondLst>
                                      <p:childTnLst>
                                        <p:set>
                                          <p:cBhvr>
                                            <p:cTn id="86" dur="1" fill="hold">
                                              <p:stCondLst>
                                                <p:cond delay="0"/>
                                              </p:stCondLst>
                                            </p:cTn>
                                            <p:tgtEl>
                                              <p:spTgt spid="19"/>
                                            </p:tgtEl>
                                            <p:attrNameLst>
                                              <p:attrName>style.visibility</p:attrName>
                                            </p:attrNameLst>
                                          </p:cBhvr>
                                          <p:to>
                                            <p:strVal val="visible"/>
                                          </p:to>
                                        </p:set>
                                        <p:anim calcmode="lin" valueType="num">
                                          <p:cBhvr>
                                            <p:cTn id="87" dur="200" fill="hold"/>
                                            <p:tgtEl>
                                              <p:spTgt spid="19"/>
                                            </p:tgtEl>
                                            <p:attrNameLst>
                                              <p:attrName>ppt_w</p:attrName>
                                            </p:attrNameLst>
                                          </p:cBhvr>
                                          <p:tavLst>
                                            <p:tav tm="0">
                                              <p:val>
                                                <p:fltVal val="0"/>
                                              </p:val>
                                            </p:tav>
                                            <p:tav tm="100000">
                                              <p:val>
                                                <p:strVal val="#ppt_w"/>
                                              </p:val>
                                            </p:tav>
                                          </p:tavLst>
                                        </p:anim>
                                        <p:anim calcmode="lin" valueType="num">
                                          <p:cBhvr>
                                            <p:cTn id="88" dur="200" fill="hold"/>
                                            <p:tgtEl>
                                              <p:spTgt spid="19"/>
                                            </p:tgtEl>
                                            <p:attrNameLst>
                                              <p:attrName>ppt_h</p:attrName>
                                            </p:attrNameLst>
                                          </p:cBhvr>
                                          <p:tavLst>
                                            <p:tav tm="0">
                                              <p:val>
                                                <p:fltVal val="0"/>
                                              </p:val>
                                            </p:tav>
                                            <p:tav tm="100000">
                                              <p:val>
                                                <p:strVal val="#ppt_h"/>
                                              </p:val>
                                            </p:tav>
                                          </p:tavLst>
                                        </p:anim>
                                      </p:childTnLst>
                                    </p:cTn>
                                  </p:par>
                                  <p:par>
                                    <p:cTn id="89" presetID="6" presetClass="emph" presetSubtype="0" fill="hold" grpId="1" nodeType="withEffect" p14:presetBounceEnd="99000">
                                      <p:stCondLst>
                                        <p:cond delay="0"/>
                                      </p:stCondLst>
                                      <p:childTnLst>
                                        <p:animScale p14:bounceEnd="99000">
                                          <p:cBhvr>
                                            <p:cTn id="90" dur="1000" fill="hold"/>
                                            <p:tgtEl>
                                              <p:spTgt spid="19"/>
                                            </p:tgtEl>
                                          </p:cBhvr>
                                          <p:by x="110000" y="110000"/>
                                        </p:animScale>
                                      </p:childTnLst>
                                    </p:cTn>
                                  </p:par>
                                  <p:par>
                                    <p:cTn id="91" presetID="6" presetClass="emph" presetSubtype="0" accel="50000" decel="50000" fill="hold" grpId="2" nodeType="withEffect">
                                      <p:stCondLst>
                                        <p:cond delay="0"/>
                                      </p:stCondLst>
                                      <p:childTnLst>
                                        <p:animScale>
                                          <p:cBhvr>
                                            <p:cTn id="92" dur="250" fill="hold"/>
                                            <p:tgtEl>
                                              <p:spTgt spid="19"/>
                                            </p:tgtEl>
                                          </p:cBhvr>
                                          <p:by x="91000" y="91000"/>
                                        </p:animScale>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4"/>
                                            </p:tgtEl>
                                            <p:attrNameLst>
                                              <p:attrName>style.visibility</p:attrName>
                                            </p:attrNameLst>
                                          </p:cBhvr>
                                          <p:to>
                                            <p:strVal val="visible"/>
                                          </p:to>
                                        </p:set>
                                        <p:animEffect transition="in" filter="fade">
                                          <p:cBhvr>
                                            <p:cTn id="97" dur="250"/>
                                            <p:tgtEl>
                                              <p:spTgt spid="4"/>
                                            </p:tgtEl>
                                          </p:cBhvr>
                                        </p:animEffect>
                                      </p:childTnLst>
                                    </p:cTn>
                                  </p:par>
                                  <p:par>
                                    <p:cTn id="98" presetID="42" presetClass="path" presetSubtype="0" decel="100000" fill="hold" grpId="1" nodeType="withEffect">
                                      <p:stCondLst>
                                        <p:cond delay="0"/>
                                      </p:stCondLst>
                                      <p:childTnLst>
                                        <p:animMotion origin="layout" path="M 1.25E-6 0.03889 L 1.25E-6 1.85185E-6 " pathEditMode="relative" rAng="0" ptsTypes="AA">
                                          <p:cBhvr>
                                            <p:cTn id="99" dur="500" fill="hold"/>
                                            <p:tgtEl>
                                              <p:spTgt spid="4"/>
                                            </p:tgtEl>
                                            <p:attrNameLst>
                                              <p:attrName>ppt_x</p:attrName>
                                              <p:attrName>ppt_y</p:attrName>
                                            </p:attrNameLst>
                                          </p:cBhvr>
                                          <p:rCtr x="0" y="-1944"/>
                                        </p:animMotion>
                                      </p:childTnLst>
                                    </p:cTn>
                                  </p:par>
                                  <p:par>
                                    <p:cTn id="100" presetID="10" presetClass="entr" presetSubtype="0" fill="hold" grpId="0" nodeType="withEffect">
                                      <p:stCondLst>
                                        <p:cond delay="0"/>
                                      </p:stCondLst>
                                      <p:childTnLst>
                                        <p:set>
                                          <p:cBhvr>
                                            <p:cTn id="101" dur="1" fill="hold">
                                              <p:stCondLst>
                                                <p:cond delay="0"/>
                                              </p:stCondLst>
                                            </p:cTn>
                                            <p:tgtEl>
                                              <p:spTgt spid="6"/>
                                            </p:tgtEl>
                                            <p:attrNameLst>
                                              <p:attrName>style.visibility</p:attrName>
                                            </p:attrNameLst>
                                          </p:cBhvr>
                                          <p:to>
                                            <p:strVal val="visible"/>
                                          </p:to>
                                        </p:set>
                                        <p:animEffect transition="in" filter="fade">
                                          <p:cBhvr>
                                            <p:cTn id="102" dur="250"/>
                                            <p:tgtEl>
                                              <p:spTgt spid="6"/>
                                            </p:tgtEl>
                                          </p:cBhvr>
                                        </p:animEffect>
                                      </p:childTnLst>
                                    </p:cTn>
                                  </p:par>
                                  <p:par>
                                    <p:cTn id="103" presetID="42" presetClass="path" presetSubtype="0" decel="100000" fill="hold" grpId="1" nodeType="withEffect">
                                      <p:stCondLst>
                                        <p:cond delay="0"/>
                                      </p:stCondLst>
                                      <p:childTnLst>
                                        <p:animMotion origin="layout" path="M 1.25E-6 0.03889 L 1.25E-6 1.85185E-6 " pathEditMode="relative" rAng="0" ptsTypes="AA">
                                          <p:cBhvr>
                                            <p:cTn id="104" dur="500" fill="hold"/>
                                            <p:tgtEl>
                                              <p:spTgt spid="6"/>
                                            </p:tgtEl>
                                            <p:attrNameLst>
                                              <p:attrName>ppt_x</p:attrName>
                                              <p:attrName>ppt_y</p:attrName>
                                            </p:attrNameLst>
                                          </p:cBhvr>
                                          <p:rCtr x="0" y="-1944"/>
                                        </p:animMotion>
                                      </p:childTnLst>
                                    </p:cTn>
                                  </p:par>
                                  <p:par>
                                    <p:cTn id="105" presetID="10" presetClass="entr" presetSubtype="0" fill="hold" grpId="0" nodeType="withEffect">
                                      <p:stCondLst>
                                        <p:cond delay="0"/>
                                      </p:stCondLst>
                                      <p:childTnLst>
                                        <p:set>
                                          <p:cBhvr>
                                            <p:cTn id="106" dur="1" fill="hold">
                                              <p:stCondLst>
                                                <p:cond delay="0"/>
                                              </p:stCondLst>
                                            </p:cTn>
                                            <p:tgtEl>
                                              <p:spTgt spid="15"/>
                                            </p:tgtEl>
                                            <p:attrNameLst>
                                              <p:attrName>style.visibility</p:attrName>
                                            </p:attrNameLst>
                                          </p:cBhvr>
                                          <p:to>
                                            <p:strVal val="visible"/>
                                          </p:to>
                                        </p:set>
                                        <p:animEffect transition="in" filter="fade">
                                          <p:cBhvr>
                                            <p:cTn id="107" dur="250"/>
                                            <p:tgtEl>
                                              <p:spTgt spid="15"/>
                                            </p:tgtEl>
                                          </p:cBhvr>
                                        </p:animEffect>
                                      </p:childTnLst>
                                    </p:cTn>
                                  </p:par>
                                  <p:par>
                                    <p:cTn id="108" presetID="42" presetClass="path" presetSubtype="0" decel="100000" fill="hold" grpId="1" nodeType="withEffect">
                                      <p:stCondLst>
                                        <p:cond delay="0"/>
                                      </p:stCondLst>
                                      <p:childTnLst>
                                        <p:animMotion origin="layout" path="M 1.25E-6 0.03889 L 1.25E-6 1.85185E-6 " pathEditMode="relative" rAng="0" ptsTypes="AA">
                                          <p:cBhvr>
                                            <p:cTn id="109" dur="500" fill="hold"/>
                                            <p:tgtEl>
                                              <p:spTgt spid="15"/>
                                            </p:tgtEl>
                                            <p:attrNameLst>
                                              <p:attrName>ppt_x</p:attrName>
                                              <p:attrName>ppt_y</p:attrName>
                                            </p:attrNameLst>
                                          </p:cBhvr>
                                          <p:rCtr x="0" y="-1944"/>
                                        </p:animMotion>
                                      </p:childTnLst>
                                    </p:cTn>
                                  </p:par>
                                  <p:par>
                                    <p:cTn id="110" presetID="10" presetClass="entr" presetSubtype="0" fill="hold" grpId="0" nodeType="withEffect">
                                      <p:stCondLst>
                                        <p:cond delay="0"/>
                                      </p:stCondLst>
                                      <p:childTnLst>
                                        <p:set>
                                          <p:cBhvr>
                                            <p:cTn id="111" dur="1" fill="hold">
                                              <p:stCondLst>
                                                <p:cond delay="0"/>
                                              </p:stCondLst>
                                            </p:cTn>
                                            <p:tgtEl>
                                              <p:spTgt spid="17"/>
                                            </p:tgtEl>
                                            <p:attrNameLst>
                                              <p:attrName>style.visibility</p:attrName>
                                            </p:attrNameLst>
                                          </p:cBhvr>
                                          <p:to>
                                            <p:strVal val="visible"/>
                                          </p:to>
                                        </p:set>
                                        <p:animEffect transition="in" filter="fade">
                                          <p:cBhvr>
                                            <p:cTn id="112" dur="250"/>
                                            <p:tgtEl>
                                              <p:spTgt spid="17"/>
                                            </p:tgtEl>
                                          </p:cBhvr>
                                        </p:animEffect>
                                      </p:childTnLst>
                                    </p:cTn>
                                  </p:par>
                                  <p:par>
                                    <p:cTn id="113" presetID="42" presetClass="path" presetSubtype="0" decel="100000" fill="hold" grpId="1" nodeType="withEffect">
                                      <p:stCondLst>
                                        <p:cond delay="0"/>
                                      </p:stCondLst>
                                      <p:childTnLst>
                                        <p:animMotion origin="layout" path="M 1.25E-6 0.03889 L 1.25E-6 1.85185E-6 " pathEditMode="relative" rAng="0" ptsTypes="AA">
                                          <p:cBhvr>
                                            <p:cTn id="114" dur="500" fill="hold"/>
                                            <p:tgtEl>
                                              <p:spTgt spid="17"/>
                                            </p:tgtEl>
                                            <p:attrNameLst>
                                              <p:attrName>ppt_x</p:attrName>
                                              <p:attrName>ppt_y</p:attrName>
                                            </p:attrNameLst>
                                          </p:cBhvr>
                                          <p:rCtr x="0" y="-1944"/>
                                        </p:animMotion>
                                      </p:childTnLst>
                                    </p:cTn>
                                  </p:par>
                                  <p:par>
                                    <p:cTn id="115" presetID="23" presetClass="entr" presetSubtype="16" fill="hold" grpId="0" nodeType="withEffect">
                                      <p:stCondLst>
                                        <p:cond delay="0"/>
                                      </p:stCondLst>
                                      <p:childTnLst>
                                        <p:set>
                                          <p:cBhvr>
                                            <p:cTn id="116" dur="1" fill="hold">
                                              <p:stCondLst>
                                                <p:cond delay="0"/>
                                              </p:stCondLst>
                                            </p:cTn>
                                            <p:tgtEl>
                                              <p:spTgt spid="26"/>
                                            </p:tgtEl>
                                            <p:attrNameLst>
                                              <p:attrName>style.visibility</p:attrName>
                                            </p:attrNameLst>
                                          </p:cBhvr>
                                          <p:to>
                                            <p:strVal val="visible"/>
                                          </p:to>
                                        </p:set>
                                        <p:anim calcmode="lin" valueType="num">
                                          <p:cBhvr>
                                            <p:cTn id="117" dur="200" fill="hold"/>
                                            <p:tgtEl>
                                              <p:spTgt spid="26"/>
                                            </p:tgtEl>
                                            <p:attrNameLst>
                                              <p:attrName>ppt_w</p:attrName>
                                            </p:attrNameLst>
                                          </p:cBhvr>
                                          <p:tavLst>
                                            <p:tav tm="0">
                                              <p:val>
                                                <p:fltVal val="0"/>
                                              </p:val>
                                            </p:tav>
                                            <p:tav tm="100000">
                                              <p:val>
                                                <p:strVal val="#ppt_w"/>
                                              </p:val>
                                            </p:tav>
                                          </p:tavLst>
                                        </p:anim>
                                        <p:anim calcmode="lin" valueType="num">
                                          <p:cBhvr>
                                            <p:cTn id="118" dur="200" fill="hold"/>
                                            <p:tgtEl>
                                              <p:spTgt spid="26"/>
                                            </p:tgtEl>
                                            <p:attrNameLst>
                                              <p:attrName>ppt_h</p:attrName>
                                            </p:attrNameLst>
                                          </p:cBhvr>
                                          <p:tavLst>
                                            <p:tav tm="0">
                                              <p:val>
                                                <p:fltVal val="0"/>
                                              </p:val>
                                            </p:tav>
                                            <p:tav tm="100000">
                                              <p:val>
                                                <p:strVal val="#ppt_h"/>
                                              </p:val>
                                            </p:tav>
                                          </p:tavLst>
                                        </p:anim>
                                      </p:childTnLst>
                                    </p:cTn>
                                  </p:par>
                                  <p:par>
                                    <p:cTn id="119" presetID="6" presetClass="emph" presetSubtype="0" fill="hold" grpId="1" nodeType="withEffect" p14:presetBounceEnd="99000">
                                      <p:stCondLst>
                                        <p:cond delay="0"/>
                                      </p:stCondLst>
                                      <p:childTnLst>
                                        <p:animScale p14:bounceEnd="99000">
                                          <p:cBhvr>
                                            <p:cTn id="120" dur="1000" fill="hold"/>
                                            <p:tgtEl>
                                              <p:spTgt spid="26"/>
                                            </p:tgtEl>
                                          </p:cBhvr>
                                          <p:by x="110000" y="110000"/>
                                        </p:animScale>
                                      </p:childTnLst>
                                    </p:cTn>
                                  </p:par>
                                  <p:par>
                                    <p:cTn id="121" presetID="6" presetClass="emph" presetSubtype="0" accel="50000" decel="50000" fill="hold" grpId="2" nodeType="withEffect">
                                      <p:stCondLst>
                                        <p:cond delay="0"/>
                                      </p:stCondLst>
                                      <p:childTnLst>
                                        <p:animScale>
                                          <p:cBhvr>
                                            <p:cTn id="122" dur="250" fill="hold"/>
                                            <p:tgtEl>
                                              <p:spTgt spid="26"/>
                                            </p:tgtEl>
                                          </p:cBhvr>
                                          <p:by x="91000" y="9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10" grpId="0" animBg="1"/>
          <p:bldP spid="10" grpId="1" animBg="1"/>
          <p:bldP spid="86" grpId="0"/>
          <p:bldP spid="86" grpId="1"/>
          <p:bldP spid="109" grpId="0"/>
          <p:bldP spid="109" grpId="1"/>
          <p:bldP spid="111" grpId="0"/>
          <p:bldP spid="111" grpId="1"/>
          <p:bldP spid="112" grpId="0"/>
          <p:bldP spid="112" grpId="1"/>
          <p:bldP spid="148" grpId="0"/>
          <p:bldP spid="148" grpId="1"/>
          <p:bldP spid="154" grpId="0"/>
          <p:bldP spid="154" grpId="1"/>
          <p:bldP spid="164" grpId="0"/>
          <p:bldP spid="164" grpId="1"/>
          <p:bldP spid="7" grpId="0"/>
          <p:bldP spid="7" grpId="1"/>
          <p:bldP spid="8" grpId="0"/>
          <p:bldP spid="8" grpId="1"/>
          <p:bldP spid="26" grpId="0" animBg="1"/>
          <p:bldP spid="26" grpId="1" animBg="1"/>
          <p:bldP spid="26" grpId="2" animBg="1"/>
          <p:bldP spid="6" grpId="0"/>
          <p:bldP spid="6" grpId="1"/>
          <p:bldP spid="15" grpId="0"/>
          <p:bldP spid="15" grpId="1"/>
          <p:bldP spid="17" grpId="0"/>
          <p:bldP spid="17" grpId="1"/>
          <p:bldP spid="13" grpId="0" animBg="1"/>
          <p:bldP spid="13" grpId="1" animBg="1"/>
          <p:bldP spid="13" grpId="2" animBg="1"/>
          <p:bldP spid="19" grpId="0" animBg="1"/>
          <p:bldP spid="19" grpId="1" animBg="1"/>
          <p:bldP spid="19" grpId="2" animBg="1"/>
          <p:bldP spid="11" grpId="0" animBg="1"/>
          <p:bldP spid="11" grpId="1" animBg="1"/>
          <p:bldP spid="11" grpId="2"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250"/>
                                            <p:tgtEl>
                                              <p:spTgt spid="10"/>
                                            </p:tgtEl>
                                          </p:cBhvr>
                                        </p:animEffect>
                                      </p:childTnLst>
                                    </p:cTn>
                                  </p:par>
                                  <p:par>
                                    <p:cTn id="8" presetID="42" presetClass="path" presetSubtype="0" decel="100000" fill="hold" grpId="1" nodeType="withEffect">
                                      <p:stCondLst>
                                        <p:cond delay="0"/>
                                      </p:stCondLst>
                                      <p:childTnLst>
                                        <p:animMotion origin="layout" path="M 1.25E-6 0.03889 L 1.25E-6 1.85185E-6 " pathEditMode="relative" rAng="0" ptsTypes="AA">
                                          <p:cBhvr>
                                            <p:cTn id="9" dur="500" fill="hold"/>
                                            <p:tgtEl>
                                              <p:spTgt spid="10"/>
                                            </p:tgtEl>
                                            <p:attrNameLst>
                                              <p:attrName>ppt_x</p:attrName>
                                              <p:attrName>ppt_y</p:attrName>
                                            </p:attrNameLst>
                                          </p:cBhvr>
                                          <p:rCtr x="0" y="-1944"/>
                                        </p:animMotion>
                                      </p:childTnLst>
                                    </p:cTn>
                                  </p:par>
                                  <p:par>
                                    <p:cTn id="10" presetID="10" presetClass="entr" presetSubtype="0" fill="hold" grpId="0" nodeType="withEffect">
                                      <p:stCondLst>
                                        <p:cond delay="0"/>
                                      </p:stCondLst>
                                      <p:childTnLst>
                                        <p:set>
                                          <p:cBhvr>
                                            <p:cTn id="11" dur="1" fill="hold">
                                              <p:stCondLst>
                                                <p:cond delay="0"/>
                                              </p:stCondLst>
                                            </p:cTn>
                                            <p:tgtEl>
                                              <p:spTgt spid="86"/>
                                            </p:tgtEl>
                                            <p:attrNameLst>
                                              <p:attrName>style.visibility</p:attrName>
                                            </p:attrNameLst>
                                          </p:cBhvr>
                                          <p:to>
                                            <p:strVal val="visible"/>
                                          </p:to>
                                        </p:set>
                                        <p:animEffect transition="in" filter="fade">
                                          <p:cBhvr>
                                            <p:cTn id="12" dur="250"/>
                                            <p:tgtEl>
                                              <p:spTgt spid="86"/>
                                            </p:tgtEl>
                                          </p:cBhvr>
                                        </p:animEffect>
                                      </p:childTnLst>
                                    </p:cTn>
                                  </p:par>
                                  <p:par>
                                    <p:cTn id="13" presetID="42" presetClass="path" presetSubtype="0" decel="100000" fill="hold" grpId="1" nodeType="withEffect">
                                      <p:stCondLst>
                                        <p:cond delay="0"/>
                                      </p:stCondLst>
                                      <p:childTnLst>
                                        <p:animMotion origin="layout" path="M 1.25E-6 0.03889 L 1.25E-6 1.85185E-6 " pathEditMode="relative" rAng="0" ptsTypes="AA">
                                          <p:cBhvr>
                                            <p:cTn id="14" dur="500" fill="hold"/>
                                            <p:tgtEl>
                                              <p:spTgt spid="86"/>
                                            </p:tgtEl>
                                            <p:attrNameLst>
                                              <p:attrName>ppt_x</p:attrName>
                                              <p:attrName>ppt_y</p:attrName>
                                            </p:attrNameLst>
                                          </p:cBhvr>
                                          <p:rCtr x="0" y="-1944"/>
                                        </p:animMotion>
                                      </p:childTnLst>
                                    </p:cTn>
                                  </p:par>
                                  <p:par>
                                    <p:cTn id="15" presetID="10" presetClass="entr" presetSubtype="0" fill="hold" grpId="0" nodeType="withEffect">
                                      <p:stCondLst>
                                        <p:cond delay="0"/>
                                      </p:stCondLst>
                                      <p:childTnLst>
                                        <p:set>
                                          <p:cBhvr>
                                            <p:cTn id="16" dur="1" fill="hold">
                                              <p:stCondLst>
                                                <p:cond delay="0"/>
                                              </p:stCondLst>
                                            </p:cTn>
                                            <p:tgtEl>
                                              <p:spTgt spid="109"/>
                                            </p:tgtEl>
                                            <p:attrNameLst>
                                              <p:attrName>style.visibility</p:attrName>
                                            </p:attrNameLst>
                                          </p:cBhvr>
                                          <p:to>
                                            <p:strVal val="visible"/>
                                          </p:to>
                                        </p:set>
                                        <p:animEffect transition="in" filter="fade">
                                          <p:cBhvr>
                                            <p:cTn id="17" dur="250"/>
                                            <p:tgtEl>
                                              <p:spTgt spid="109"/>
                                            </p:tgtEl>
                                          </p:cBhvr>
                                        </p:animEffect>
                                      </p:childTnLst>
                                    </p:cTn>
                                  </p:par>
                                  <p:par>
                                    <p:cTn id="18" presetID="42" presetClass="path" presetSubtype="0" decel="100000" fill="hold" grpId="1" nodeType="withEffect">
                                      <p:stCondLst>
                                        <p:cond delay="0"/>
                                      </p:stCondLst>
                                      <p:childTnLst>
                                        <p:animMotion origin="layout" path="M 1.25E-6 0.03889 L 1.25E-6 1.85185E-6 " pathEditMode="relative" rAng="0" ptsTypes="AA">
                                          <p:cBhvr>
                                            <p:cTn id="19" dur="500" fill="hold"/>
                                            <p:tgtEl>
                                              <p:spTgt spid="109"/>
                                            </p:tgtEl>
                                            <p:attrNameLst>
                                              <p:attrName>ppt_x</p:attrName>
                                              <p:attrName>ppt_y</p:attrName>
                                            </p:attrNameLst>
                                          </p:cBhvr>
                                          <p:rCtr x="0" y="-1944"/>
                                        </p:animMotion>
                                      </p:childTnLst>
                                    </p:cTn>
                                  </p:par>
                                  <p:par>
                                    <p:cTn id="20" presetID="10" presetClass="entr" presetSubtype="0" fill="hold" grpId="0" nodeType="withEffect">
                                      <p:stCondLst>
                                        <p:cond delay="0"/>
                                      </p:stCondLst>
                                      <p:childTnLst>
                                        <p:set>
                                          <p:cBhvr>
                                            <p:cTn id="21" dur="1" fill="hold">
                                              <p:stCondLst>
                                                <p:cond delay="0"/>
                                              </p:stCondLst>
                                            </p:cTn>
                                            <p:tgtEl>
                                              <p:spTgt spid="164"/>
                                            </p:tgtEl>
                                            <p:attrNameLst>
                                              <p:attrName>style.visibility</p:attrName>
                                            </p:attrNameLst>
                                          </p:cBhvr>
                                          <p:to>
                                            <p:strVal val="visible"/>
                                          </p:to>
                                        </p:set>
                                        <p:animEffect transition="in" filter="fade">
                                          <p:cBhvr>
                                            <p:cTn id="22" dur="250"/>
                                            <p:tgtEl>
                                              <p:spTgt spid="164"/>
                                            </p:tgtEl>
                                          </p:cBhvr>
                                        </p:animEffect>
                                      </p:childTnLst>
                                    </p:cTn>
                                  </p:par>
                                  <p:par>
                                    <p:cTn id="23" presetID="42" presetClass="path" presetSubtype="0" decel="100000" fill="hold" grpId="1" nodeType="withEffect">
                                      <p:stCondLst>
                                        <p:cond delay="0"/>
                                      </p:stCondLst>
                                      <p:childTnLst>
                                        <p:animMotion origin="layout" path="M 1.25E-6 0.03889 L 1.25E-6 1.85185E-6 " pathEditMode="relative" rAng="0" ptsTypes="AA">
                                          <p:cBhvr>
                                            <p:cTn id="24" dur="500" fill="hold"/>
                                            <p:tgtEl>
                                              <p:spTgt spid="164"/>
                                            </p:tgtEl>
                                            <p:attrNameLst>
                                              <p:attrName>ppt_x</p:attrName>
                                              <p:attrName>ppt_y</p:attrName>
                                            </p:attrNameLst>
                                          </p:cBhvr>
                                          <p:rCtr x="0" y="-1944"/>
                                        </p:animMotion>
                                      </p:childTnLst>
                                    </p:cTn>
                                  </p:par>
                                  <p:par>
                                    <p:cTn id="25" presetID="23" presetClass="entr" presetSubtype="16"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200" fill="hold"/>
                                            <p:tgtEl>
                                              <p:spTgt spid="11"/>
                                            </p:tgtEl>
                                            <p:attrNameLst>
                                              <p:attrName>ppt_w</p:attrName>
                                            </p:attrNameLst>
                                          </p:cBhvr>
                                          <p:tavLst>
                                            <p:tav tm="0">
                                              <p:val>
                                                <p:fltVal val="0"/>
                                              </p:val>
                                            </p:tav>
                                            <p:tav tm="100000">
                                              <p:val>
                                                <p:strVal val="#ppt_w"/>
                                              </p:val>
                                            </p:tav>
                                          </p:tavLst>
                                        </p:anim>
                                        <p:anim calcmode="lin" valueType="num">
                                          <p:cBhvr>
                                            <p:cTn id="28" dur="200" fill="hold"/>
                                            <p:tgtEl>
                                              <p:spTgt spid="11"/>
                                            </p:tgtEl>
                                            <p:attrNameLst>
                                              <p:attrName>ppt_h</p:attrName>
                                            </p:attrNameLst>
                                          </p:cBhvr>
                                          <p:tavLst>
                                            <p:tav tm="0">
                                              <p:val>
                                                <p:fltVal val="0"/>
                                              </p:val>
                                            </p:tav>
                                            <p:tav tm="100000">
                                              <p:val>
                                                <p:strVal val="#ppt_h"/>
                                              </p:val>
                                            </p:tav>
                                          </p:tavLst>
                                        </p:anim>
                                      </p:childTnLst>
                                    </p:cTn>
                                  </p:par>
                                  <p:par>
                                    <p:cTn id="29" presetID="6" presetClass="emph" presetSubtype="0" fill="hold" grpId="1" nodeType="withEffect">
                                      <p:stCondLst>
                                        <p:cond delay="0"/>
                                      </p:stCondLst>
                                      <p:childTnLst>
                                        <p:animScale>
                                          <p:cBhvr>
                                            <p:cTn id="30" dur="1000" fill="hold"/>
                                            <p:tgtEl>
                                              <p:spTgt spid="11"/>
                                            </p:tgtEl>
                                          </p:cBhvr>
                                          <p:by x="110000" y="110000"/>
                                        </p:animScale>
                                      </p:childTnLst>
                                    </p:cTn>
                                  </p:par>
                                  <p:par>
                                    <p:cTn id="31" presetID="6" presetClass="emph" presetSubtype="0" accel="50000" decel="50000" fill="hold" grpId="2" nodeType="withEffect">
                                      <p:stCondLst>
                                        <p:cond delay="0"/>
                                      </p:stCondLst>
                                      <p:childTnLst>
                                        <p:animScale>
                                          <p:cBhvr>
                                            <p:cTn id="32" dur="250" fill="hold"/>
                                            <p:tgtEl>
                                              <p:spTgt spid="11"/>
                                            </p:tgtEl>
                                          </p:cBhvr>
                                          <p:by x="91000" y="91000"/>
                                        </p:animScale>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250"/>
                                            <p:tgtEl>
                                              <p:spTgt spid="2"/>
                                            </p:tgtEl>
                                          </p:cBhvr>
                                        </p:animEffect>
                                      </p:childTnLst>
                                    </p:cTn>
                                  </p:par>
                                  <p:par>
                                    <p:cTn id="38" presetID="42" presetClass="path" presetSubtype="0" decel="100000" fill="hold" grpId="1" nodeType="withEffect">
                                      <p:stCondLst>
                                        <p:cond delay="0"/>
                                      </p:stCondLst>
                                      <p:childTnLst>
                                        <p:animMotion origin="layout" path="M 1.25E-6 0.03889 L 1.25E-6 1.85185E-6 " pathEditMode="relative" rAng="0" ptsTypes="AA">
                                          <p:cBhvr>
                                            <p:cTn id="39" dur="500" fill="hold"/>
                                            <p:tgtEl>
                                              <p:spTgt spid="2"/>
                                            </p:tgtEl>
                                            <p:attrNameLst>
                                              <p:attrName>ppt_x</p:attrName>
                                              <p:attrName>ppt_y</p:attrName>
                                            </p:attrNameLst>
                                          </p:cBhvr>
                                          <p:rCtr x="0" y="-1944"/>
                                        </p:animMotion>
                                      </p:childTnLst>
                                    </p:cTn>
                                  </p:par>
                                  <p:par>
                                    <p:cTn id="40" presetID="10" presetClass="entr" presetSubtype="0" fill="hold" grpId="0" nodeType="withEffect">
                                      <p:stCondLst>
                                        <p:cond delay="0"/>
                                      </p:stCondLst>
                                      <p:childTnLst>
                                        <p:set>
                                          <p:cBhvr>
                                            <p:cTn id="41" dur="1" fill="hold">
                                              <p:stCondLst>
                                                <p:cond delay="0"/>
                                              </p:stCondLst>
                                            </p:cTn>
                                            <p:tgtEl>
                                              <p:spTgt spid="111"/>
                                            </p:tgtEl>
                                            <p:attrNameLst>
                                              <p:attrName>style.visibility</p:attrName>
                                            </p:attrNameLst>
                                          </p:cBhvr>
                                          <p:to>
                                            <p:strVal val="visible"/>
                                          </p:to>
                                        </p:set>
                                        <p:animEffect transition="in" filter="fade">
                                          <p:cBhvr>
                                            <p:cTn id="42" dur="250"/>
                                            <p:tgtEl>
                                              <p:spTgt spid="111"/>
                                            </p:tgtEl>
                                          </p:cBhvr>
                                        </p:animEffect>
                                      </p:childTnLst>
                                    </p:cTn>
                                  </p:par>
                                  <p:par>
                                    <p:cTn id="43" presetID="42" presetClass="path" presetSubtype="0" decel="100000" fill="hold" grpId="1" nodeType="withEffect">
                                      <p:stCondLst>
                                        <p:cond delay="0"/>
                                      </p:stCondLst>
                                      <p:childTnLst>
                                        <p:animMotion origin="layout" path="M 1.25E-6 0.03889 L 1.25E-6 1.85185E-6 " pathEditMode="relative" rAng="0" ptsTypes="AA">
                                          <p:cBhvr>
                                            <p:cTn id="44" dur="500" fill="hold"/>
                                            <p:tgtEl>
                                              <p:spTgt spid="111"/>
                                            </p:tgtEl>
                                            <p:attrNameLst>
                                              <p:attrName>ppt_x</p:attrName>
                                              <p:attrName>ppt_y</p:attrName>
                                            </p:attrNameLst>
                                          </p:cBhvr>
                                          <p:rCtr x="0" y="-1944"/>
                                        </p:animMotion>
                                      </p:childTnLst>
                                    </p:cTn>
                                  </p:par>
                                  <p:par>
                                    <p:cTn id="45" presetID="10" presetClass="entr" presetSubtype="0" fill="hold" grpId="0" nodeType="withEffect">
                                      <p:stCondLst>
                                        <p:cond delay="0"/>
                                      </p:stCondLst>
                                      <p:childTnLst>
                                        <p:set>
                                          <p:cBhvr>
                                            <p:cTn id="46" dur="1" fill="hold">
                                              <p:stCondLst>
                                                <p:cond delay="0"/>
                                              </p:stCondLst>
                                            </p:cTn>
                                            <p:tgtEl>
                                              <p:spTgt spid="148"/>
                                            </p:tgtEl>
                                            <p:attrNameLst>
                                              <p:attrName>style.visibility</p:attrName>
                                            </p:attrNameLst>
                                          </p:cBhvr>
                                          <p:to>
                                            <p:strVal val="visible"/>
                                          </p:to>
                                        </p:set>
                                        <p:animEffect transition="in" filter="fade">
                                          <p:cBhvr>
                                            <p:cTn id="47" dur="250"/>
                                            <p:tgtEl>
                                              <p:spTgt spid="148"/>
                                            </p:tgtEl>
                                          </p:cBhvr>
                                        </p:animEffect>
                                      </p:childTnLst>
                                    </p:cTn>
                                  </p:par>
                                  <p:par>
                                    <p:cTn id="48" presetID="42" presetClass="path" presetSubtype="0" decel="100000" fill="hold" grpId="1" nodeType="withEffect">
                                      <p:stCondLst>
                                        <p:cond delay="0"/>
                                      </p:stCondLst>
                                      <p:childTnLst>
                                        <p:animMotion origin="layout" path="M 1.25E-6 0.03889 L 1.25E-6 1.85185E-6 " pathEditMode="relative" rAng="0" ptsTypes="AA">
                                          <p:cBhvr>
                                            <p:cTn id="49" dur="500" fill="hold"/>
                                            <p:tgtEl>
                                              <p:spTgt spid="148"/>
                                            </p:tgtEl>
                                            <p:attrNameLst>
                                              <p:attrName>ppt_x</p:attrName>
                                              <p:attrName>ppt_y</p:attrName>
                                            </p:attrNameLst>
                                          </p:cBhvr>
                                          <p:rCtr x="0" y="-1944"/>
                                        </p:animMotion>
                                      </p:childTnLst>
                                    </p:cTn>
                                  </p:par>
                                  <p:par>
                                    <p:cTn id="50" presetID="10" presetClass="entr" presetSubtype="0" fill="hold" grpId="0" nodeType="with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fade">
                                          <p:cBhvr>
                                            <p:cTn id="52" dur="250"/>
                                            <p:tgtEl>
                                              <p:spTgt spid="7"/>
                                            </p:tgtEl>
                                          </p:cBhvr>
                                        </p:animEffect>
                                      </p:childTnLst>
                                    </p:cTn>
                                  </p:par>
                                  <p:par>
                                    <p:cTn id="53" presetID="42" presetClass="path" presetSubtype="0" decel="100000" fill="hold" grpId="1" nodeType="withEffect">
                                      <p:stCondLst>
                                        <p:cond delay="0"/>
                                      </p:stCondLst>
                                      <p:childTnLst>
                                        <p:animMotion origin="layout" path="M 1.25E-6 0.03889 L 1.25E-6 1.85185E-6 " pathEditMode="relative" rAng="0" ptsTypes="AA">
                                          <p:cBhvr>
                                            <p:cTn id="54" dur="500" fill="hold"/>
                                            <p:tgtEl>
                                              <p:spTgt spid="7"/>
                                            </p:tgtEl>
                                            <p:attrNameLst>
                                              <p:attrName>ppt_x</p:attrName>
                                              <p:attrName>ppt_y</p:attrName>
                                            </p:attrNameLst>
                                          </p:cBhvr>
                                          <p:rCtr x="0" y="-1944"/>
                                        </p:animMotion>
                                      </p:childTnLst>
                                    </p:cTn>
                                  </p:par>
                                  <p:par>
                                    <p:cTn id="55" presetID="23" presetClass="entr" presetSubtype="16"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p:cTn id="57" dur="200" fill="hold"/>
                                            <p:tgtEl>
                                              <p:spTgt spid="13"/>
                                            </p:tgtEl>
                                            <p:attrNameLst>
                                              <p:attrName>ppt_w</p:attrName>
                                            </p:attrNameLst>
                                          </p:cBhvr>
                                          <p:tavLst>
                                            <p:tav tm="0">
                                              <p:val>
                                                <p:fltVal val="0"/>
                                              </p:val>
                                            </p:tav>
                                            <p:tav tm="100000">
                                              <p:val>
                                                <p:strVal val="#ppt_w"/>
                                              </p:val>
                                            </p:tav>
                                          </p:tavLst>
                                        </p:anim>
                                        <p:anim calcmode="lin" valueType="num">
                                          <p:cBhvr>
                                            <p:cTn id="58" dur="200" fill="hold"/>
                                            <p:tgtEl>
                                              <p:spTgt spid="13"/>
                                            </p:tgtEl>
                                            <p:attrNameLst>
                                              <p:attrName>ppt_h</p:attrName>
                                            </p:attrNameLst>
                                          </p:cBhvr>
                                          <p:tavLst>
                                            <p:tav tm="0">
                                              <p:val>
                                                <p:fltVal val="0"/>
                                              </p:val>
                                            </p:tav>
                                            <p:tav tm="100000">
                                              <p:val>
                                                <p:strVal val="#ppt_h"/>
                                              </p:val>
                                            </p:tav>
                                          </p:tavLst>
                                        </p:anim>
                                      </p:childTnLst>
                                    </p:cTn>
                                  </p:par>
                                  <p:par>
                                    <p:cTn id="59" presetID="6" presetClass="emph" presetSubtype="0" fill="hold" grpId="1" nodeType="withEffect">
                                      <p:stCondLst>
                                        <p:cond delay="0"/>
                                      </p:stCondLst>
                                      <p:childTnLst>
                                        <p:animScale>
                                          <p:cBhvr>
                                            <p:cTn id="60" dur="1000" fill="hold"/>
                                            <p:tgtEl>
                                              <p:spTgt spid="13"/>
                                            </p:tgtEl>
                                          </p:cBhvr>
                                          <p:by x="110000" y="110000"/>
                                        </p:animScale>
                                      </p:childTnLst>
                                    </p:cTn>
                                  </p:par>
                                  <p:par>
                                    <p:cTn id="61" presetID="6" presetClass="emph" presetSubtype="0" accel="50000" decel="50000" fill="hold" grpId="2" nodeType="withEffect">
                                      <p:stCondLst>
                                        <p:cond delay="0"/>
                                      </p:stCondLst>
                                      <p:childTnLst>
                                        <p:animScale>
                                          <p:cBhvr>
                                            <p:cTn id="62" dur="250" fill="hold"/>
                                            <p:tgtEl>
                                              <p:spTgt spid="13"/>
                                            </p:tgtEl>
                                          </p:cBhvr>
                                          <p:by x="91000" y="91000"/>
                                        </p:animScale>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
                                            </p:tgtEl>
                                            <p:attrNameLst>
                                              <p:attrName>style.visibility</p:attrName>
                                            </p:attrNameLst>
                                          </p:cBhvr>
                                          <p:to>
                                            <p:strVal val="visible"/>
                                          </p:to>
                                        </p:set>
                                        <p:animEffect transition="in" filter="fade">
                                          <p:cBhvr>
                                            <p:cTn id="67" dur="250"/>
                                            <p:tgtEl>
                                              <p:spTgt spid="3"/>
                                            </p:tgtEl>
                                          </p:cBhvr>
                                        </p:animEffect>
                                      </p:childTnLst>
                                    </p:cTn>
                                  </p:par>
                                  <p:par>
                                    <p:cTn id="68" presetID="42" presetClass="path" presetSubtype="0" decel="100000" fill="hold" grpId="1" nodeType="withEffect">
                                      <p:stCondLst>
                                        <p:cond delay="0"/>
                                      </p:stCondLst>
                                      <p:childTnLst>
                                        <p:animMotion origin="layout" path="M 1.25E-6 0.03889 L 1.25E-6 1.85185E-6 " pathEditMode="relative" rAng="0" ptsTypes="AA">
                                          <p:cBhvr>
                                            <p:cTn id="69" dur="500" fill="hold"/>
                                            <p:tgtEl>
                                              <p:spTgt spid="3"/>
                                            </p:tgtEl>
                                            <p:attrNameLst>
                                              <p:attrName>ppt_x</p:attrName>
                                              <p:attrName>ppt_y</p:attrName>
                                            </p:attrNameLst>
                                          </p:cBhvr>
                                          <p:rCtr x="0" y="-1944"/>
                                        </p:animMotion>
                                      </p:childTnLst>
                                    </p:cTn>
                                  </p:par>
                                  <p:par>
                                    <p:cTn id="70" presetID="10" presetClass="entr" presetSubtype="0" fill="hold" grpId="0" nodeType="withEffect">
                                      <p:stCondLst>
                                        <p:cond delay="0"/>
                                      </p:stCondLst>
                                      <p:childTnLst>
                                        <p:set>
                                          <p:cBhvr>
                                            <p:cTn id="71" dur="1" fill="hold">
                                              <p:stCondLst>
                                                <p:cond delay="0"/>
                                              </p:stCondLst>
                                            </p:cTn>
                                            <p:tgtEl>
                                              <p:spTgt spid="112"/>
                                            </p:tgtEl>
                                            <p:attrNameLst>
                                              <p:attrName>style.visibility</p:attrName>
                                            </p:attrNameLst>
                                          </p:cBhvr>
                                          <p:to>
                                            <p:strVal val="visible"/>
                                          </p:to>
                                        </p:set>
                                        <p:animEffect transition="in" filter="fade">
                                          <p:cBhvr>
                                            <p:cTn id="72" dur="250"/>
                                            <p:tgtEl>
                                              <p:spTgt spid="112"/>
                                            </p:tgtEl>
                                          </p:cBhvr>
                                        </p:animEffect>
                                      </p:childTnLst>
                                    </p:cTn>
                                  </p:par>
                                  <p:par>
                                    <p:cTn id="73" presetID="42" presetClass="path" presetSubtype="0" decel="100000" fill="hold" grpId="1" nodeType="withEffect">
                                      <p:stCondLst>
                                        <p:cond delay="0"/>
                                      </p:stCondLst>
                                      <p:childTnLst>
                                        <p:animMotion origin="layout" path="M 1.25E-6 0.03889 L 1.25E-6 1.85185E-6 " pathEditMode="relative" rAng="0" ptsTypes="AA">
                                          <p:cBhvr>
                                            <p:cTn id="74" dur="500" fill="hold"/>
                                            <p:tgtEl>
                                              <p:spTgt spid="112"/>
                                            </p:tgtEl>
                                            <p:attrNameLst>
                                              <p:attrName>ppt_x</p:attrName>
                                              <p:attrName>ppt_y</p:attrName>
                                            </p:attrNameLst>
                                          </p:cBhvr>
                                          <p:rCtr x="0" y="-1944"/>
                                        </p:animMotion>
                                      </p:childTnLst>
                                    </p:cTn>
                                  </p:par>
                                  <p:par>
                                    <p:cTn id="75" presetID="10" presetClass="entr" presetSubtype="0" fill="hold" grpId="0" nodeType="withEffect">
                                      <p:stCondLst>
                                        <p:cond delay="0"/>
                                      </p:stCondLst>
                                      <p:childTnLst>
                                        <p:set>
                                          <p:cBhvr>
                                            <p:cTn id="76" dur="1" fill="hold">
                                              <p:stCondLst>
                                                <p:cond delay="0"/>
                                              </p:stCondLst>
                                            </p:cTn>
                                            <p:tgtEl>
                                              <p:spTgt spid="154"/>
                                            </p:tgtEl>
                                            <p:attrNameLst>
                                              <p:attrName>style.visibility</p:attrName>
                                            </p:attrNameLst>
                                          </p:cBhvr>
                                          <p:to>
                                            <p:strVal val="visible"/>
                                          </p:to>
                                        </p:set>
                                        <p:animEffect transition="in" filter="fade">
                                          <p:cBhvr>
                                            <p:cTn id="77" dur="250"/>
                                            <p:tgtEl>
                                              <p:spTgt spid="154"/>
                                            </p:tgtEl>
                                          </p:cBhvr>
                                        </p:animEffect>
                                      </p:childTnLst>
                                    </p:cTn>
                                  </p:par>
                                  <p:par>
                                    <p:cTn id="78" presetID="42" presetClass="path" presetSubtype="0" decel="100000" fill="hold" grpId="1" nodeType="withEffect">
                                      <p:stCondLst>
                                        <p:cond delay="0"/>
                                      </p:stCondLst>
                                      <p:childTnLst>
                                        <p:animMotion origin="layout" path="M 1.25E-6 0.03889 L 1.25E-6 1.85185E-6 " pathEditMode="relative" rAng="0" ptsTypes="AA">
                                          <p:cBhvr>
                                            <p:cTn id="79" dur="500" fill="hold"/>
                                            <p:tgtEl>
                                              <p:spTgt spid="154"/>
                                            </p:tgtEl>
                                            <p:attrNameLst>
                                              <p:attrName>ppt_x</p:attrName>
                                              <p:attrName>ppt_y</p:attrName>
                                            </p:attrNameLst>
                                          </p:cBhvr>
                                          <p:rCtr x="0" y="-1944"/>
                                        </p:animMotion>
                                      </p:childTnLst>
                                    </p:cTn>
                                  </p:par>
                                  <p:par>
                                    <p:cTn id="80" presetID="10" presetClass="entr" presetSubtype="0" fill="hold" grpId="0" nodeType="withEffect">
                                      <p:stCondLst>
                                        <p:cond delay="0"/>
                                      </p:stCondLst>
                                      <p:childTnLst>
                                        <p:set>
                                          <p:cBhvr>
                                            <p:cTn id="81" dur="1" fill="hold">
                                              <p:stCondLst>
                                                <p:cond delay="0"/>
                                              </p:stCondLst>
                                            </p:cTn>
                                            <p:tgtEl>
                                              <p:spTgt spid="8"/>
                                            </p:tgtEl>
                                            <p:attrNameLst>
                                              <p:attrName>style.visibility</p:attrName>
                                            </p:attrNameLst>
                                          </p:cBhvr>
                                          <p:to>
                                            <p:strVal val="visible"/>
                                          </p:to>
                                        </p:set>
                                        <p:animEffect transition="in" filter="fade">
                                          <p:cBhvr>
                                            <p:cTn id="82" dur="250"/>
                                            <p:tgtEl>
                                              <p:spTgt spid="8"/>
                                            </p:tgtEl>
                                          </p:cBhvr>
                                        </p:animEffect>
                                      </p:childTnLst>
                                    </p:cTn>
                                  </p:par>
                                  <p:par>
                                    <p:cTn id="83" presetID="42" presetClass="path" presetSubtype="0" decel="100000" fill="hold" grpId="1" nodeType="withEffect">
                                      <p:stCondLst>
                                        <p:cond delay="0"/>
                                      </p:stCondLst>
                                      <p:childTnLst>
                                        <p:animMotion origin="layout" path="M 1.25E-6 0.03889 L 1.25E-6 1.85185E-6 " pathEditMode="relative" rAng="0" ptsTypes="AA">
                                          <p:cBhvr>
                                            <p:cTn id="84" dur="500" fill="hold"/>
                                            <p:tgtEl>
                                              <p:spTgt spid="8"/>
                                            </p:tgtEl>
                                            <p:attrNameLst>
                                              <p:attrName>ppt_x</p:attrName>
                                              <p:attrName>ppt_y</p:attrName>
                                            </p:attrNameLst>
                                          </p:cBhvr>
                                          <p:rCtr x="0" y="-1944"/>
                                        </p:animMotion>
                                      </p:childTnLst>
                                    </p:cTn>
                                  </p:par>
                                  <p:par>
                                    <p:cTn id="85" presetID="23" presetClass="entr" presetSubtype="16" fill="hold" grpId="0" nodeType="withEffect">
                                      <p:stCondLst>
                                        <p:cond delay="0"/>
                                      </p:stCondLst>
                                      <p:childTnLst>
                                        <p:set>
                                          <p:cBhvr>
                                            <p:cTn id="86" dur="1" fill="hold">
                                              <p:stCondLst>
                                                <p:cond delay="0"/>
                                              </p:stCondLst>
                                            </p:cTn>
                                            <p:tgtEl>
                                              <p:spTgt spid="19"/>
                                            </p:tgtEl>
                                            <p:attrNameLst>
                                              <p:attrName>style.visibility</p:attrName>
                                            </p:attrNameLst>
                                          </p:cBhvr>
                                          <p:to>
                                            <p:strVal val="visible"/>
                                          </p:to>
                                        </p:set>
                                        <p:anim calcmode="lin" valueType="num">
                                          <p:cBhvr>
                                            <p:cTn id="87" dur="200" fill="hold"/>
                                            <p:tgtEl>
                                              <p:spTgt spid="19"/>
                                            </p:tgtEl>
                                            <p:attrNameLst>
                                              <p:attrName>ppt_w</p:attrName>
                                            </p:attrNameLst>
                                          </p:cBhvr>
                                          <p:tavLst>
                                            <p:tav tm="0">
                                              <p:val>
                                                <p:fltVal val="0"/>
                                              </p:val>
                                            </p:tav>
                                            <p:tav tm="100000">
                                              <p:val>
                                                <p:strVal val="#ppt_w"/>
                                              </p:val>
                                            </p:tav>
                                          </p:tavLst>
                                        </p:anim>
                                        <p:anim calcmode="lin" valueType="num">
                                          <p:cBhvr>
                                            <p:cTn id="88" dur="200" fill="hold"/>
                                            <p:tgtEl>
                                              <p:spTgt spid="19"/>
                                            </p:tgtEl>
                                            <p:attrNameLst>
                                              <p:attrName>ppt_h</p:attrName>
                                            </p:attrNameLst>
                                          </p:cBhvr>
                                          <p:tavLst>
                                            <p:tav tm="0">
                                              <p:val>
                                                <p:fltVal val="0"/>
                                              </p:val>
                                            </p:tav>
                                            <p:tav tm="100000">
                                              <p:val>
                                                <p:strVal val="#ppt_h"/>
                                              </p:val>
                                            </p:tav>
                                          </p:tavLst>
                                        </p:anim>
                                      </p:childTnLst>
                                    </p:cTn>
                                  </p:par>
                                  <p:par>
                                    <p:cTn id="89" presetID="6" presetClass="emph" presetSubtype="0" fill="hold" grpId="1" nodeType="withEffect">
                                      <p:stCondLst>
                                        <p:cond delay="0"/>
                                      </p:stCondLst>
                                      <p:childTnLst>
                                        <p:animScale>
                                          <p:cBhvr>
                                            <p:cTn id="90" dur="1000" fill="hold"/>
                                            <p:tgtEl>
                                              <p:spTgt spid="19"/>
                                            </p:tgtEl>
                                          </p:cBhvr>
                                          <p:by x="110000" y="110000"/>
                                        </p:animScale>
                                      </p:childTnLst>
                                    </p:cTn>
                                  </p:par>
                                  <p:par>
                                    <p:cTn id="91" presetID="6" presetClass="emph" presetSubtype="0" accel="50000" decel="50000" fill="hold" grpId="2" nodeType="withEffect">
                                      <p:stCondLst>
                                        <p:cond delay="0"/>
                                      </p:stCondLst>
                                      <p:childTnLst>
                                        <p:animScale>
                                          <p:cBhvr>
                                            <p:cTn id="92" dur="250" fill="hold"/>
                                            <p:tgtEl>
                                              <p:spTgt spid="19"/>
                                            </p:tgtEl>
                                          </p:cBhvr>
                                          <p:by x="91000" y="91000"/>
                                        </p:animScale>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4"/>
                                            </p:tgtEl>
                                            <p:attrNameLst>
                                              <p:attrName>style.visibility</p:attrName>
                                            </p:attrNameLst>
                                          </p:cBhvr>
                                          <p:to>
                                            <p:strVal val="visible"/>
                                          </p:to>
                                        </p:set>
                                        <p:animEffect transition="in" filter="fade">
                                          <p:cBhvr>
                                            <p:cTn id="97" dur="250"/>
                                            <p:tgtEl>
                                              <p:spTgt spid="4"/>
                                            </p:tgtEl>
                                          </p:cBhvr>
                                        </p:animEffect>
                                      </p:childTnLst>
                                    </p:cTn>
                                  </p:par>
                                  <p:par>
                                    <p:cTn id="98" presetID="42" presetClass="path" presetSubtype="0" decel="100000" fill="hold" grpId="1" nodeType="withEffect">
                                      <p:stCondLst>
                                        <p:cond delay="0"/>
                                      </p:stCondLst>
                                      <p:childTnLst>
                                        <p:animMotion origin="layout" path="M 1.25E-6 0.03889 L 1.25E-6 1.85185E-6 " pathEditMode="relative" rAng="0" ptsTypes="AA">
                                          <p:cBhvr>
                                            <p:cTn id="99" dur="500" fill="hold"/>
                                            <p:tgtEl>
                                              <p:spTgt spid="4"/>
                                            </p:tgtEl>
                                            <p:attrNameLst>
                                              <p:attrName>ppt_x</p:attrName>
                                              <p:attrName>ppt_y</p:attrName>
                                            </p:attrNameLst>
                                          </p:cBhvr>
                                          <p:rCtr x="0" y="-1944"/>
                                        </p:animMotion>
                                      </p:childTnLst>
                                    </p:cTn>
                                  </p:par>
                                  <p:par>
                                    <p:cTn id="100" presetID="10" presetClass="entr" presetSubtype="0" fill="hold" grpId="0" nodeType="withEffect">
                                      <p:stCondLst>
                                        <p:cond delay="0"/>
                                      </p:stCondLst>
                                      <p:childTnLst>
                                        <p:set>
                                          <p:cBhvr>
                                            <p:cTn id="101" dur="1" fill="hold">
                                              <p:stCondLst>
                                                <p:cond delay="0"/>
                                              </p:stCondLst>
                                            </p:cTn>
                                            <p:tgtEl>
                                              <p:spTgt spid="6"/>
                                            </p:tgtEl>
                                            <p:attrNameLst>
                                              <p:attrName>style.visibility</p:attrName>
                                            </p:attrNameLst>
                                          </p:cBhvr>
                                          <p:to>
                                            <p:strVal val="visible"/>
                                          </p:to>
                                        </p:set>
                                        <p:animEffect transition="in" filter="fade">
                                          <p:cBhvr>
                                            <p:cTn id="102" dur="250"/>
                                            <p:tgtEl>
                                              <p:spTgt spid="6"/>
                                            </p:tgtEl>
                                          </p:cBhvr>
                                        </p:animEffect>
                                      </p:childTnLst>
                                    </p:cTn>
                                  </p:par>
                                  <p:par>
                                    <p:cTn id="103" presetID="42" presetClass="path" presetSubtype="0" decel="100000" fill="hold" grpId="1" nodeType="withEffect">
                                      <p:stCondLst>
                                        <p:cond delay="0"/>
                                      </p:stCondLst>
                                      <p:childTnLst>
                                        <p:animMotion origin="layout" path="M 1.25E-6 0.03889 L 1.25E-6 1.85185E-6 " pathEditMode="relative" rAng="0" ptsTypes="AA">
                                          <p:cBhvr>
                                            <p:cTn id="104" dur="500" fill="hold"/>
                                            <p:tgtEl>
                                              <p:spTgt spid="6"/>
                                            </p:tgtEl>
                                            <p:attrNameLst>
                                              <p:attrName>ppt_x</p:attrName>
                                              <p:attrName>ppt_y</p:attrName>
                                            </p:attrNameLst>
                                          </p:cBhvr>
                                          <p:rCtr x="0" y="-1944"/>
                                        </p:animMotion>
                                      </p:childTnLst>
                                    </p:cTn>
                                  </p:par>
                                  <p:par>
                                    <p:cTn id="105" presetID="10" presetClass="entr" presetSubtype="0" fill="hold" grpId="0" nodeType="withEffect">
                                      <p:stCondLst>
                                        <p:cond delay="0"/>
                                      </p:stCondLst>
                                      <p:childTnLst>
                                        <p:set>
                                          <p:cBhvr>
                                            <p:cTn id="106" dur="1" fill="hold">
                                              <p:stCondLst>
                                                <p:cond delay="0"/>
                                              </p:stCondLst>
                                            </p:cTn>
                                            <p:tgtEl>
                                              <p:spTgt spid="15"/>
                                            </p:tgtEl>
                                            <p:attrNameLst>
                                              <p:attrName>style.visibility</p:attrName>
                                            </p:attrNameLst>
                                          </p:cBhvr>
                                          <p:to>
                                            <p:strVal val="visible"/>
                                          </p:to>
                                        </p:set>
                                        <p:animEffect transition="in" filter="fade">
                                          <p:cBhvr>
                                            <p:cTn id="107" dur="250"/>
                                            <p:tgtEl>
                                              <p:spTgt spid="15"/>
                                            </p:tgtEl>
                                          </p:cBhvr>
                                        </p:animEffect>
                                      </p:childTnLst>
                                    </p:cTn>
                                  </p:par>
                                  <p:par>
                                    <p:cTn id="108" presetID="42" presetClass="path" presetSubtype="0" decel="100000" fill="hold" grpId="1" nodeType="withEffect">
                                      <p:stCondLst>
                                        <p:cond delay="0"/>
                                      </p:stCondLst>
                                      <p:childTnLst>
                                        <p:animMotion origin="layout" path="M 1.25E-6 0.03889 L 1.25E-6 1.85185E-6 " pathEditMode="relative" rAng="0" ptsTypes="AA">
                                          <p:cBhvr>
                                            <p:cTn id="109" dur="500" fill="hold"/>
                                            <p:tgtEl>
                                              <p:spTgt spid="15"/>
                                            </p:tgtEl>
                                            <p:attrNameLst>
                                              <p:attrName>ppt_x</p:attrName>
                                              <p:attrName>ppt_y</p:attrName>
                                            </p:attrNameLst>
                                          </p:cBhvr>
                                          <p:rCtr x="0" y="-1944"/>
                                        </p:animMotion>
                                      </p:childTnLst>
                                    </p:cTn>
                                  </p:par>
                                  <p:par>
                                    <p:cTn id="110" presetID="10" presetClass="entr" presetSubtype="0" fill="hold" grpId="0" nodeType="withEffect">
                                      <p:stCondLst>
                                        <p:cond delay="0"/>
                                      </p:stCondLst>
                                      <p:childTnLst>
                                        <p:set>
                                          <p:cBhvr>
                                            <p:cTn id="111" dur="1" fill="hold">
                                              <p:stCondLst>
                                                <p:cond delay="0"/>
                                              </p:stCondLst>
                                            </p:cTn>
                                            <p:tgtEl>
                                              <p:spTgt spid="17"/>
                                            </p:tgtEl>
                                            <p:attrNameLst>
                                              <p:attrName>style.visibility</p:attrName>
                                            </p:attrNameLst>
                                          </p:cBhvr>
                                          <p:to>
                                            <p:strVal val="visible"/>
                                          </p:to>
                                        </p:set>
                                        <p:animEffect transition="in" filter="fade">
                                          <p:cBhvr>
                                            <p:cTn id="112" dur="250"/>
                                            <p:tgtEl>
                                              <p:spTgt spid="17"/>
                                            </p:tgtEl>
                                          </p:cBhvr>
                                        </p:animEffect>
                                      </p:childTnLst>
                                    </p:cTn>
                                  </p:par>
                                  <p:par>
                                    <p:cTn id="113" presetID="42" presetClass="path" presetSubtype="0" decel="100000" fill="hold" grpId="1" nodeType="withEffect">
                                      <p:stCondLst>
                                        <p:cond delay="0"/>
                                      </p:stCondLst>
                                      <p:childTnLst>
                                        <p:animMotion origin="layout" path="M 1.25E-6 0.03889 L 1.25E-6 1.85185E-6 " pathEditMode="relative" rAng="0" ptsTypes="AA">
                                          <p:cBhvr>
                                            <p:cTn id="114" dur="500" fill="hold"/>
                                            <p:tgtEl>
                                              <p:spTgt spid="17"/>
                                            </p:tgtEl>
                                            <p:attrNameLst>
                                              <p:attrName>ppt_x</p:attrName>
                                              <p:attrName>ppt_y</p:attrName>
                                            </p:attrNameLst>
                                          </p:cBhvr>
                                          <p:rCtr x="0" y="-1944"/>
                                        </p:animMotion>
                                      </p:childTnLst>
                                    </p:cTn>
                                  </p:par>
                                  <p:par>
                                    <p:cTn id="115" presetID="23" presetClass="entr" presetSubtype="16" fill="hold" grpId="0" nodeType="withEffect">
                                      <p:stCondLst>
                                        <p:cond delay="0"/>
                                      </p:stCondLst>
                                      <p:childTnLst>
                                        <p:set>
                                          <p:cBhvr>
                                            <p:cTn id="116" dur="1" fill="hold">
                                              <p:stCondLst>
                                                <p:cond delay="0"/>
                                              </p:stCondLst>
                                            </p:cTn>
                                            <p:tgtEl>
                                              <p:spTgt spid="26"/>
                                            </p:tgtEl>
                                            <p:attrNameLst>
                                              <p:attrName>style.visibility</p:attrName>
                                            </p:attrNameLst>
                                          </p:cBhvr>
                                          <p:to>
                                            <p:strVal val="visible"/>
                                          </p:to>
                                        </p:set>
                                        <p:anim calcmode="lin" valueType="num">
                                          <p:cBhvr>
                                            <p:cTn id="117" dur="200" fill="hold"/>
                                            <p:tgtEl>
                                              <p:spTgt spid="26"/>
                                            </p:tgtEl>
                                            <p:attrNameLst>
                                              <p:attrName>ppt_w</p:attrName>
                                            </p:attrNameLst>
                                          </p:cBhvr>
                                          <p:tavLst>
                                            <p:tav tm="0">
                                              <p:val>
                                                <p:fltVal val="0"/>
                                              </p:val>
                                            </p:tav>
                                            <p:tav tm="100000">
                                              <p:val>
                                                <p:strVal val="#ppt_w"/>
                                              </p:val>
                                            </p:tav>
                                          </p:tavLst>
                                        </p:anim>
                                        <p:anim calcmode="lin" valueType="num">
                                          <p:cBhvr>
                                            <p:cTn id="118" dur="200" fill="hold"/>
                                            <p:tgtEl>
                                              <p:spTgt spid="26"/>
                                            </p:tgtEl>
                                            <p:attrNameLst>
                                              <p:attrName>ppt_h</p:attrName>
                                            </p:attrNameLst>
                                          </p:cBhvr>
                                          <p:tavLst>
                                            <p:tav tm="0">
                                              <p:val>
                                                <p:fltVal val="0"/>
                                              </p:val>
                                            </p:tav>
                                            <p:tav tm="100000">
                                              <p:val>
                                                <p:strVal val="#ppt_h"/>
                                              </p:val>
                                            </p:tav>
                                          </p:tavLst>
                                        </p:anim>
                                      </p:childTnLst>
                                    </p:cTn>
                                  </p:par>
                                  <p:par>
                                    <p:cTn id="119" presetID="6" presetClass="emph" presetSubtype="0" fill="hold" grpId="1" nodeType="withEffect">
                                      <p:stCondLst>
                                        <p:cond delay="0"/>
                                      </p:stCondLst>
                                      <p:childTnLst>
                                        <p:animScale>
                                          <p:cBhvr>
                                            <p:cTn id="120" dur="1000" fill="hold"/>
                                            <p:tgtEl>
                                              <p:spTgt spid="26"/>
                                            </p:tgtEl>
                                          </p:cBhvr>
                                          <p:by x="110000" y="110000"/>
                                        </p:animScale>
                                      </p:childTnLst>
                                    </p:cTn>
                                  </p:par>
                                  <p:par>
                                    <p:cTn id="121" presetID="6" presetClass="emph" presetSubtype="0" accel="50000" decel="50000" fill="hold" grpId="2" nodeType="withEffect">
                                      <p:stCondLst>
                                        <p:cond delay="0"/>
                                      </p:stCondLst>
                                      <p:childTnLst>
                                        <p:animScale>
                                          <p:cBhvr>
                                            <p:cTn id="122" dur="250" fill="hold"/>
                                            <p:tgtEl>
                                              <p:spTgt spid="26"/>
                                            </p:tgtEl>
                                          </p:cBhvr>
                                          <p:by x="91000" y="9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10" grpId="0" animBg="1"/>
          <p:bldP spid="10" grpId="1" animBg="1"/>
          <p:bldP spid="86" grpId="0"/>
          <p:bldP spid="86" grpId="1"/>
          <p:bldP spid="109" grpId="0"/>
          <p:bldP spid="109" grpId="1"/>
          <p:bldP spid="111" grpId="0"/>
          <p:bldP spid="111" grpId="1"/>
          <p:bldP spid="112" grpId="0"/>
          <p:bldP spid="112" grpId="1"/>
          <p:bldP spid="148" grpId="0"/>
          <p:bldP spid="148" grpId="1"/>
          <p:bldP spid="154" grpId="0"/>
          <p:bldP spid="154" grpId="1"/>
          <p:bldP spid="164" grpId="0"/>
          <p:bldP spid="164" grpId="1"/>
          <p:bldP spid="7" grpId="0"/>
          <p:bldP spid="7" grpId="1"/>
          <p:bldP spid="8" grpId="0"/>
          <p:bldP spid="8" grpId="1"/>
          <p:bldP spid="26" grpId="0" animBg="1"/>
          <p:bldP spid="26" grpId="1" animBg="1"/>
          <p:bldP spid="26" grpId="2" animBg="1"/>
          <p:bldP spid="6" grpId="0"/>
          <p:bldP spid="6" grpId="1"/>
          <p:bldP spid="15" grpId="0"/>
          <p:bldP spid="15" grpId="1"/>
          <p:bldP spid="17" grpId="0"/>
          <p:bldP spid="17" grpId="1"/>
          <p:bldP spid="13" grpId="0" animBg="1"/>
          <p:bldP spid="13" grpId="1" animBg="1"/>
          <p:bldP spid="13" grpId="2" animBg="1"/>
          <p:bldP spid="19" grpId="0" animBg="1"/>
          <p:bldP spid="19" grpId="1" animBg="1"/>
          <p:bldP spid="19" grpId="2" animBg="1"/>
          <p:bldP spid="11" grpId="0" animBg="1"/>
          <p:bldP spid="11" grpId="1" animBg="1"/>
          <p:bldP spid="11" grpId="2" animBg="1"/>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Generative AI Applications in Business</a:t>
            </a:r>
          </a:p>
        </p:txBody>
      </p:sp>
      <p:sp>
        <p:nvSpPr>
          <p:cNvPr id="3" name="Content Placeholder 2"/>
          <p:cNvSpPr>
            <a:spLocks noGrp="1"/>
          </p:cNvSpPr>
          <p:nvPr>
            <p:ph idx="1"/>
          </p:nvPr>
        </p:nvSpPr>
        <p:spPr/>
        <p:txBody>
          <a:bodyPr/>
          <a:lstStyle/>
          <a:p>
            <a:pPr lvl="0"/>
            <a:r>
              <a:t>Real-world examples of AI in action</a:t>
            </a:r>
          </a:p>
          <a:p>
            <a:pPr lvl="1"/>
            <a:r>
              <a:t>AI is used in industries like manufacturing, retail, and customer service to streamline operations and enhance customer experiences.</a:t>
            </a:r>
          </a:p>
          <a:p>
            <a:pPr lvl="0"/>
            <a:r>
              <a:t>AI-driven product design, marketing, and customer service</a:t>
            </a:r>
          </a:p>
          <a:p>
            <a:pPr lvl="1"/>
            <a:r>
              <a:t>AI tools can generate designs, automate marketing campaigns, and provide 24/7 customer service through chatbots.</a:t>
            </a:r>
          </a:p>
          <a:p>
            <a:pPr lvl="0"/>
            <a:r>
              <a:t>Reducing time-to-market with AI</a:t>
            </a:r>
          </a:p>
          <a:p>
            <a:pPr lvl="1"/>
            <a:r>
              <a:t>AI accelerates product development and business processes by automating tasks that previously required human intervention.</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28</a:t>
            </a:fld>
            <a:endParaRPr lang="en-US" dirty="0">
              <a:solidFill>
                <a:srgbClr val="D1282E"/>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Generative AI in Product Design</a:t>
            </a:r>
          </a:p>
        </p:txBody>
      </p:sp>
      <p:sp>
        <p:nvSpPr>
          <p:cNvPr id="3" name="Content Placeholder 2"/>
          <p:cNvSpPr>
            <a:spLocks noGrp="1"/>
          </p:cNvSpPr>
          <p:nvPr>
            <p:ph idx="1"/>
          </p:nvPr>
        </p:nvSpPr>
        <p:spPr/>
        <p:txBody>
          <a:bodyPr/>
          <a:lstStyle/>
          <a:p>
            <a:pPr lvl="0"/>
            <a:r>
              <a:t>How AI is revolutionizing product design</a:t>
            </a:r>
          </a:p>
          <a:p>
            <a:pPr lvl="1"/>
            <a:r>
              <a:t>AI can explore countless design options rapidly, optimizing products based on specific parameters like cost or material strength.</a:t>
            </a:r>
          </a:p>
          <a:p>
            <a:pPr lvl="0"/>
            <a:r>
              <a:t>AI tools for prototyping and simulation</a:t>
            </a:r>
          </a:p>
          <a:p>
            <a:pPr lvl="1"/>
            <a:r>
              <a:t>Tools like Autodesk’s Dreamcatcher help designers generate prototypes and simulate real-world performance.</a:t>
            </a:r>
          </a:p>
          <a:p>
            <a:pPr lvl="0"/>
            <a:r>
              <a:t>Case study: AI in automotive design</a:t>
            </a:r>
          </a:p>
          <a:p>
            <a:pPr lvl="1"/>
            <a:r>
              <a:t>Automotive companies like BMW use AI to design lighter, more fuel-efficient car components without compromising safety.</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29</a:t>
            </a:fld>
            <a:endParaRPr lang="en-US" dirty="0">
              <a:solidFill>
                <a:srgbClr val="D1282E"/>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Introduction</a:t>
            </a:r>
          </a:p>
        </p:txBody>
      </p:sp>
      <p:sp>
        <p:nvSpPr>
          <p:cNvPr id="3" name="Content Placeholder 2"/>
          <p:cNvSpPr>
            <a:spLocks noGrp="1"/>
          </p:cNvSpPr>
          <p:nvPr>
            <p:ph idx="1"/>
          </p:nvPr>
        </p:nvSpPr>
        <p:spPr/>
        <p:txBody>
          <a:bodyPr/>
          <a:lstStyle/>
          <a:p>
            <a:pPr lvl="0"/>
            <a:r>
              <a:t>Introduction to Antoine Victor</a:t>
            </a:r>
          </a:p>
          <a:p>
            <a:pPr lvl="0"/>
            <a:r>
              <a:t>Overview of today’s session</a:t>
            </a:r>
          </a:p>
          <a:p>
            <a:pPr lvl="0"/>
            <a:r>
              <a:t>AfroTech &amp; the role of technology in the future</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3</a:t>
            </a:fld>
            <a:endParaRPr lang="en-US" dirty="0">
              <a:solidFill>
                <a:srgbClr val="D1282E"/>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Generative AI in Marketing</a:t>
            </a:r>
          </a:p>
        </p:txBody>
      </p:sp>
      <p:sp>
        <p:nvSpPr>
          <p:cNvPr id="3" name="Content Placeholder 2"/>
          <p:cNvSpPr>
            <a:spLocks noGrp="1"/>
          </p:cNvSpPr>
          <p:nvPr>
            <p:ph idx="1"/>
          </p:nvPr>
        </p:nvSpPr>
        <p:spPr/>
        <p:txBody>
          <a:bodyPr/>
          <a:lstStyle/>
          <a:p>
            <a:pPr lvl="0"/>
            <a:r>
              <a:t>Personalization at scale</a:t>
            </a:r>
          </a:p>
          <a:p>
            <a:pPr lvl="1"/>
            <a:r>
              <a:t>AI can create personalized marketing campaigns by analyzing customer behavior and preferences.</a:t>
            </a:r>
          </a:p>
          <a:p>
            <a:pPr lvl="0"/>
            <a:r>
              <a:t>Generating content and creatives automatically</a:t>
            </a:r>
          </a:p>
          <a:p>
            <a:pPr lvl="1"/>
            <a:r>
              <a:t>AI tools like GPT-4 can generate ads, social media posts, and email campaigns based on input data.</a:t>
            </a:r>
          </a:p>
          <a:p>
            <a:pPr lvl="0"/>
            <a:r>
              <a:t>Real-world example: AI-driven marketing for e-commerce</a:t>
            </a:r>
          </a:p>
          <a:p>
            <a:pPr lvl="1"/>
            <a:r>
              <a:t>E-commerce platforms like Amazon use AI to suggest personalized products, optimize pricing, and create targeted ads in real-time.</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30</a:t>
            </a:fld>
            <a:endParaRPr lang="en-US" dirty="0">
              <a:solidFill>
                <a:srgbClr val="D1282E"/>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4A771-1CD7-8AC0-6CFE-E43D8E6C0D99}"/>
              </a:ext>
            </a:extLst>
          </p:cNvPr>
          <p:cNvSpPr>
            <a:spLocks noGrp="1"/>
          </p:cNvSpPr>
          <p:nvPr>
            <p:ph type="title"/>
          </p:nvPr>
        </p:nvSpPr>
        <p:spPr>
          <a:xfrm>
            <a:off x="609600" y="152718"/>
            <a:ext cx="7721600" cy="1371600"/>
          </a:xfrm>
        </p:spPr>
        <p:txBody>
          <a:bodyPr vert="horz" lIns="91440" tIns="45720" rIns="91440" bIns="45720" rtlCol="0" anchor="b">
            <a:normAutofit/>
          </a:bodyPr>
          <a:lstStyle/>
          <a:p>
            <a:r>
              <a:rPr lang="en-US"/>
              <a:t>Computer Vision</a:t>
            </a:r>
          </a:p>
        </p:txBody>
      </p:sp>
      <p:pic>
        <p:nvPicPr>
          <p:cNvPr id="5" name="Content Placeholder 4" descr="Digital technology vision exam eye test">
            <a:extLst>
              <a:ext uri="{FF2B5EF4-FFF2-40B4-BE49-F238E27FC236}">
                <a16:creationId xmlns:a16="http://schemas.microsoft.com/office/drawing/2014/main" id="{CFD9C2A1-87D4-457C-B31B-036A386DA77F}"/>
              </a:ext>
            </a:extLst>
          </p:cNvPr>
          <p:cNvPicPr>
            <a:picLocks noGrp="1" noChangeAspect="1"/>
          </p:cNvPicPr>
          <p:nvPr>
            <p:ph sz="half" idx="1"/>
          </p:nvPr>
        </p:nvPicPr>
        <p:blipFill rotWithShape="1">
          <a:blip r:embed="rId3"/>
          <a:srcRect l="21466" r="30741" b="-1"/>
          <a:stretch/>
        </p:blipFill>
        <p:spPr>
          <a:xfrm>
            <a:off x="609600" y="1941095"/>
            <a:ext cx="5694947" cy="3866147"/>
          </a:xfrm>
        </p:spPr>
      </p:pic>
      <p:sp>
        <p:nvSpPr>
          <p:cNvPr id="4" name="Content Placeholder 3">
            <a:extLst>
              <a:ext uri="{FF2B5EF4-FFF2-40B4-BE49-F238E27FC236}">
                <a16:creationId xmlns:a16="http://schemas.microsoft.com/office/drawing/2014/main" id="{03BBAD04-D771-1640-0C67-38EA8549A1E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786880" y="1574800"/>
            <a:ext cx="4389120" cy="4525963"/>
          </a:xfrm>
        </p:spPr>
        <p:txBody>
          <a:bodyPr>
            <a:normAutofit/>
          </a:bodyPr>
          <a:lstStyle/>
          <a:p>
            <a:endParaRPr lang="en-US"/>
          </a:p>
          <a:p>
            <a:pPr lvl="1"/>
            <a:r>
              <a:rPr lang="en-US"/>
              <a:t>Azure Cognitive Services offers pre-built APIs for computer vision, enabling you to extract insights from images and videos. You can use Azure Cognitive Services to recognize faces, objects, and text in images.</a:t>
            </a:r>
          </a:p>
        </p:txBody>
      </p:sp>
    </p:spTree>
    <p:extLst>
      <p:ext uri="{BB962C8B-B14F-4D97-AF65-F5344CB8AC3E}">
        <p14:creationId xmlns:p14="http://schemas.microsoft.com/office/powerpoint/2010/main" val="17483557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20">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normAutofit fontScale="90000"/>
          </a:bodyPr>
          <a:lstStyle/>
          <a:p>
            <a:pPr marL="0" lvl="0" indent="0">
              <a:buNone/>
            </a:pPr>
            <a:r>
              <a:t>*Demo: Real-Time Analytics with Azure Synapse</a:t>
            </a:r>
          </a:p>
        </p:txBody>
      </p:sp>
      <p:sp>
        <p:nvSpPr>
          <p:cNvPr id="3" name="Content Placeholder 2"/>
          <p:cNvSpPr>
            <a:spLocks noGrp="1"/>
          </p:cNvSpPr>
          <p:nvPr>
            <p:ph idx="1"/>
          </p:nvPr>
        </p:nvSpPr>
        <p:spPr/>
        <p:txBody>
          <a:bodyPr/>
          <a:lstStyle/>
          <a:p>
            <a:pPr lvl="0"/>
            <a:r>
              <a:t>Creating an Azure Synapse Workspace</a:t>
            </a:r>
          </a:p>
          <a:p>
            <a:pPr lvl="0"/>
            <a:r>
              <a:t>Creating a Data Pipeline</a:t>
            </a:r>
          </a:p>
          <a:p>
            <a:pPr lvl="0"/>
            <a:r>
              <a:t>Ingesting Real-Time Data</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32</a:t>
            </a:fld>
            <a:endParaRPr lang="en-US" dirty="0">
              <a:solidFill>
                <a:srgbClr val="D1282E"/>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normAutofit fontScale="90000"/>
          </a:bodyPr>
          <a:lstStyle/>
          <a:p>
            <a:pPr marL="0" lvl="0" indent="0">
              <a:buNone/>
            </a:pPr>
            <a:r>
              <a:rPr b="1"/>
              <a:t>Step 1: Creating an Azure Synapse Workspace</a:t>
            </a:r>
          </a:p>
        </p:txBody>
      </p:sp>
      <p:sp>
        <p:nvSpPr>
          <p:cNvPr id="3" name="Content Placeholder 2"/>
          <p:cNvSpPr>
            <a:spLocks noGrp="1"/>
          </p:cNvSpPr>
          <p:nvPr>
            <p:ph idx="1"/>
          </p:nvPr>
        </p:nvSpPr>
        <p:spPr/>
        <p:txBody>
          <a:bodyPr/>
          <a:lstStyle/>
          <a:p>
            <a:pPr lvl="0"/>
            <a:r>
              <a:rPr b="1"/>
              <a:t>Go to the Azure portal</a:t>
            </a:r>
            <a:r>
              <a:t>: Navigate to the Azure portal and search for “Azure Synapse Analytics.”</a:t>
            </a:r>
          </a:p>
          <a:p>
            <a:pPr lvl="0"/>
            <a:r>
              <a:rPr b="1"/>
              <a:t>Click on ‘Create’</a:t>
            </a:r>
            <a:r>
              <a:t>: Fill in the required fields like Subscription, Resource Group, Workspace Name, and Region.</a:t>
            </a:r>
          </a:p>
          <a:p>
            <a:pPr lvl="0"/>
            <a:r>
              <a:rPr b="1"/>
              <a:t>Select storage</a:t>
            </a:r>
            <a:r>
              <a:t>: Choose the storage account to be used or create a new one if necessary.</a:t>
            </a:r>
          </a:p>
          <a:p>
            <a:pPr lvl="0"/>
            <a:r>
              <a:rPr b="1"/>
              <a:t>Review and create</a:t>
            </a:r>
            <a:r>
              <a:t>: Click </a:t>
            </a:r>
            <a:r>
              <a:rPr b="1"/>
              <a:t>Review + Create</a:t>
            </a:r>
            <a:r>
              <a:t>, then click </a:t>
            </a:r>
            <a:r>
              <a:rPr b="1"/>
              <a:t>Create</a:t>
            </a:r>
            <a:r>
              <a:t> to provision the workspace.</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33</a:t>
            </a:fld>
            <a:endParaRPr lang="en-US" dirty="0">
              <a:solidFill>
                <a:srgbClr val="D1282E"/>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Step 2: Creating a Data Pipeline</a:t>
            </a:r>
          </a:p>
        </p:txBody>
      </p:sp>
      <p:sp>
        <p:nvSpPr>
          <p:cNvPr id="3" name="Content Placeholder 2"/>
          <p:cNvSpPr>
            <a:spLocks noGrp="1"/>
          </p:cNvSpPr>
          <p:nvPr>
            <p:ph idx="1"/>
          </p:nvPr>
        </p:nvSpPr>
        <p:spPr/>
        <p:txBody>
          <a:bodyPr/>
          <a:lstStyle/>
          <a:p>
            <a:pPr lvl="0"/>
            <a:r>
              <a:rPr b="1"/>
              <a:t>Open Synapse Studio</a:t>
            </a:r>
            <a:r>
              <a:t>: After the workspace is created, go to </a:t>
            </a:r>
            <a:r>
              <a:rPr b="1"/>
              <a:t>Synapse Studio</a:t>
            </a:r>
            <a:r>
              <a:t>.</a:t>
            </a:r>
          </a:p>
          <a:p>
            <a:pPr lvl="0"/>
            <a:r>
              <a:rPr b="1"/>
              <a:t>Click on ‘Integrate’</a:t>
            </a:r>
            <a:r>
              <a:t>: Select </a:t>
            </a:r>
            <a:r>
              <a:rPr b="1"/>
              <a:t>Pipelines</a:t>
            </a:r>
            <a:r>
              <a:t> and then </a:t>
            </a:r>
            <a:r>
              <a:rPr b="1"/>
              <a:t>New Pipeline</a:t>
            </a:r>
            <a:r>
              <a:t>.</a:t>
            </a:r>
          </a:p>
          <a:p>
            <a:pPr lvl="0"/>
            <a:r>
              <a:rPr b="1"/>
              <a:t>Add data source</a:t>
            </a:r>
            <a:r>
              <a:t>: Drag and drop a data source (such as Azure Data Lake or SQL Database) to the pipeline.</a:t>
            </a:r>
          </a:p>
          <a:p>
            <a:pPr lvl="0"/>
            <a:r>
              <a:rPr b="1"/>
              <a:t>Set up the data flow</a:t>
            </a:r>
            <a:r>
              <a:t>: Configure the source settings and transformations as needed.</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34</a:t>
            </a:fld>
            <a:endParaRPr lang="en-US" dirty="0">
              <a:solidFill>
                <a:srgbClr val="D1282E"/>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Step 3: Ingesting Real-Time Data</a:t>
            </a:r>
          </a:p>
        </p:txBody>
      </p:sp>
      <p:sp>
        <p:nvSpPr>
          <p:cNvPr id="3" name="Content Placeholder 2"/>
          <p:cNvSpPr>
            <a:spLocks noGrp="1"/>
          </p:cNvSpPr>
          <p:nvPr>
            <p:ph idx="1"/>
          </p:nvPr>
        </p:nvSpPr>
        <p:spPr/>
        <p:txBody>
          <a:bodyPr/>
          <a:lstStyle/>
          <a:p>
            <a:pPr lvl="0"/>
            <a:r>
              <a:rPr b="1"/>
              <a:t>Connect to IoT Hub</a:t>
            </a:r>
            <a:r>
              <a:t>: Use Azure IoT Hub as a data source for real-time analytics.</a:t>
            </a:r>
          </a:p>
          <a:p>
            <a:pPr lvl="0"/>
            <a:r>
              <a:rPr b="1"/>
              <a:t>Add real-time data streams</a:t>
            </a:r>
            <a:r>
              <a:t>: Configure the pipeline to pull real-time data from the connected devices.</a:t>
            </a:r>
          </a:p>
          <a:p>
            <a:pPr lvl="0"/>
            <a:r>
              <a:rPr b="1"/>
              <a:t>Monitor data ingestion</a:t>
            </a:r>
            <a:r>
              <a:t>: Use Synapse Studio to monitor the flow of data in real-time and ensure everything is running smoothly.</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35</a:t>
            </a:fld>
            <a:endParaRPr lang="en-US" dirty="0">
              <a:solidFill>
                <a:srgbClr val="D1282E"/>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457200" lvl="0" indent="-457200">
              <a:buFont typeface="Wingdings" panose="05000000000000000000" pitchFamily="2" charset="2"/>
              <a:buChar char="v"/>
            </a:pPr>
            <a:r>
              <a:rPr dirty="0"/>
              <a:t>Ethics, Security, and Culture</a:t>
            </a:r>
          </a:p>
        </p:txBody>
      </p:sp>
      <p:sp>
        <p:nvSpPr>
          <p:cNvPr id="3" name="Content Placeholder 2"/>
          <p:cNvSpPr>
            <a:spLocks noGrp="1"/>
          </p:cNvSpPr>
          <p:nvPr>
            <p:ph idx="1"/>
          </p:nvPr>
        </p:nvSpPr>
        <p:spPr/>
        <p:txBody>
          <a:bodyPr/>
          <a:lstStyle/>
          <a:p>
            <a:pPr lvl="0"/>
            <a:r>
              <a:t>Ethics in AI</a:t>
            </a:r>
          </a:p>
          <a:p>
            <a:pPr lvl="0"/>
            <a:r>
              <a:t>Cloud Security &amp; Compliance</a:t>
            </a:r>
          </a:p>
          <a:p>
            <a:pPr lvl="0"/>
            <a:r>
              <a:t>Building a Cloud-Ready Culture</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36</a:t>
            </a:fld>
            <a:endParaRPr lang="en-US" dirty="0">
              <a:solidFill>
                <a:srgbClr val="D1282E"/>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Ethics in AI</a:t>
            </a:r>
          </a:p>
        </p:txBody>
      </p:sp>
      <p:sp>
        <p:nvSpPr>
          <p:cNvPr id="3" name="Content Placeholder 2"/>
          <p:cNvSpPr>
            <a:spLocks noGrp="1"/>
          </p:cNvSpPr>
          <p:nvPr>
            <p:ph idx="1"/>
          </p:nvPr>
        </p:nvSpPr>
        <p:spPr/>
        <p:txBody>
          <a:bodyPr/>
          <a:lstStyle/>
          <a:p>
            <a:pPr lvl="0"/>
            <a:r>
              <a:t>Addressing bias in AI models</a:t>
            </a:r>
          </a:p>
          <a:p>
            <a:pPr lvl="1"/>
            <a:r>
              <a:t>AI models can inherit biases from the data they are trained on, which can result in unfair or unethical outcomes.</a:t>
            </a:r>
          </a:p>
          <a:p>
            <a:pPr lvl="0"/>
            <a:r>
              <a:t>Ensuring transparency and fairness</a:t>
            </a:r>
          </a:p>
          <a:p>
            <a:pPr lvl="1"/>
            <a:r>
              <a:t>AI decisions should be explainable, and fairness checks should be applied to avoid discrimination.</a:t>
            </a:r>
          </a:p>
          <a:p>
            <a:pPr lvl="0"/>
            <a:r>
              <a:t>Governance frameworks for AI use</a:t>
            </a:r>
          </a:p>
          <a:p>
            <a:pPr lvl="1"/>
            <a:r>
              <a:t>Organizations need governance structures to ensure AI is used ethically and complies with regulations.</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37</a:t>
            </a:fld>
            <a:endParaRPr lang="en-US" dirty="0">
              <a:solidFill>
                <a:srgbClr val="D1282E"/>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Cloud Security &amp; Compliance</a:t>
            </a:r>
          </a:p>
        </p:txBody>
      </p:sp>
      <p:sp>
        <p:nvSpPr>
          <p:cNvPr id="3" name="Content Placeholder 2"/>
          <p:cNvSpPr>
            <a:spLocks noGrp="1"/>
          </p:cNvSpPr>
          <p:nvPr>
            <p:ph idx="1"/>
          </p:nvPr>
        </p:nvSpPr>
        <p:spPr/>
        <p:txBody>
          <a:bodyPr/>
          <a:lstStyle/>
          <a:p>
            <a:pPr lvl="0"/>
            <a:r>
              <a:t>Data encryption</a:t>
            </a:r>
          </a:p>
          <a:p>
            <a:pPr lvl="1"/>
            <a:r>
              <a:t>Data should be encrypted both at rest and in transit to protect sensitive information.</a:t>
            </a:r>
          </a:p>
          <a:p>
            <a:pPr lvl="0"/>
            <a:r>
              <a:t>Azure’s compliance certifications</a:t>
            </a:r>
          </a:p>
          <a:p>
            <a:pPr lvl="1"/>
            <a:r>
              <a:t>Azure complies with global security standards such as GDPR, HIPAA, and ISO certifications.</a:t>
            </a:r>
          </a:p>
          <a:p>
            <a:pPr lvl="0"/>
            <a:r>
              <a:t>Security best practices</a:t>
            </a:r>
          </a:p>
          <a:p>
            <a:pPr lvl="1"/>
            <a:r>
              <a:t>Use multi-factor authentication (MFA), conduct regular security audits, and encrypt data to secure cloud environments.</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38</a:t>
            </a:fld>
            <a:endParaRPr lang="en-US" dirty="0">
              <a:solidFill>
                <a:srgbClr val="D1282E"/>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Building a Cloud-Ready Culture</a:t>
            </a:r>
          </a:p>
        </p:txBody>
      </p:sp>
      <p:sp>
        <p:nvSpPr>
          <p:cNvPr id="3" name="Content Placeholder 2"/>
          <p:cNvSpPr>
            <a:spLocks noGrp="1"/>
          </p:cNvSpPr>
          <p:nvPr>
            <p:ph idx="1"/>
          </p:nvPr>
        </p:nvSpPr>
        <p:spPr/>
        <p:txBody>
          <a:bodyPr/>
          <a:lstStyle/>
          <a:p>
            <a:pPr lvl="0"/>
            <a:r>
              <a:t>Fostering innovation and risk-taking</a:t>
            </a:r>
          </a:p>
          <a:p>
            <a:pPr lvl="1"/>
            <a:r>
              <a:t>Leaders should encourage experimentation with cloud technologies to fully leverage their benefits.</a:t>
            </a:r>
          </a:p>
          <a:p>
            <a:pPr lvl="0"/>
            <a:r>
              <a:t>Upskilling the workforce</a:t>
            </a:r>
          </a:p>
          <a:p>
            <a:pPr lvl="1"/>
            <a:r>
              <a:t>Employees need training to build the necessary skills to work with AI and cloud technologies.</a:t>
            </a:r>
          </a:p>
          <a:p>
            <a:pPr lvl="0"/>
            <a:r>
              <a:t>Overcoming resistance to change</a:t>
            </a:r>
          </a:p>
          <a:p>
            <a:pPr lvl="1"/>
            <a:r>
              <a:t>Communicate the benefits of cloud adoption and provide support to employees as they transition to new systems.</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39</a:t>
            </a:fld>
            <a:endParaRPr lang="en-US" dirty="0">
              <a:solidFill>
                <a:srgbClr val="D1282E"/>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Speaker Introduction</a:t>
            </a:r>
          </a:p>
        </p:txBody>
      </p:sp>
      <p:sp>
        <p:nvSpPr>
          <p:cNvPr id="3" name="Content Placeholder 2"/>
          <p:cNvSpPr>
            <a:spLocks noGrp="1"/>
          </p:cNvSpPr>
          <p:nvPr>
            <p:ph idx="1"/>
          </p:nvPr>
        </p:nvSpPr>
        <p:spPr/>
        <p:txBody>
          <a:bodyPr/>
          <a:lstStyle/>
          <a:p>
            <a:pPr marL="0" lvl="0" indent="0">
              <a:buNone/>
            </a:pPr>
            <a:r>
              <a:t>Antoine Victor</a:t>
            </a:r>
          </a:p>
          <a:p>
            <a:pPr lvl="0"/>
            <a:r>
              <a:t>Background: Over 15 years of expertise in AI &amp; Cloud Technologies.</a:t>
            </a:r>
          </a:p>
          <a:p>
            <a:pPr lvl="0"/>
            <a:r>
              <a:t>Notable Projects: Contributions to Azure implementations, AI model development, and scaling AI for Fortune 500 companies.</a:t>
            </a:r>
          </a:p>
          <a:p>
            <a:pPr lvl="0"/>
            <a:r>
              <a:t>Passion for AfroTech: Committed to fostering diversity in the technology space and empowering underrepresented groups.</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4</a:t>
            </a:fld>
            <a:endParaRPr lang="en-US" dirty="0">
              <a:solidFill>
                <a:srgbClr val="D1282E"/>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457200" lvl="0" indent="-457200">
              <a:buFont typeface="Wingdings" panose="05000000000000000000" pitchFamily="2" charset="2"/>
              <a:buChar char="v"/>
            </a:pPr>
            <a:r>
              <a:rPr dirty="0"/>
              <a:t>Wrap-Up &amp; Key Takeaways</a:t>
            </a:r>
          </a:p>
        </p:txBody>
      </p:sp>
      <p:sp>
        <p:nvSpPr>
          <p:cNvPr id="3" name="Content Placeholder 2"/>
          <p:cNvSpPr>
            <a:spLocks noGrp="1"/>
          </p:cNvSpPr>
          <p:nvPr>
            <p:ph idx="1"/>
          </p:nvPr>
        </p:nvSpPr>
        <p:spPr/>
        <p:txBody>
          <a:bodyPr/>
          <a:lstStyle/>
          <a:p>
            <a:pPr lvl="0"/>
            <a:r>
              <a:t>Recap of the Session</a:t>
            </a:r>
          </a:p>
          <a:p>
            <a:pPr lvl="0"/>
            <a:r>
              <a:t>Call to Action: Start Your Cloud and AI Journey</a:t>
            </a:r>
          </a:p>
          <a:p>
            <a:pPr lvl="0"/>
            <a:r>
              <a:t>Q&amp;A with the Audience</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40</a:t>
            </a:fld>
            <a:endParaRPr lang="en-US" dirty="0">
              <a:solidFill>
                <a:srgbClr val="D1282E"/>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Recap of the Session</a:t>
            </a:r>
          </a:p>
        </p:txBody>
      </p:sp>
      <p:sp>
        <p:nvSpPr>
          <p:cNvPr id="3" name="Content Placeholder 2"/>
          <p:cNvSpPr>
            <a:spLocks noGrp="1"/>
          </p:cNvSpPr>
          <p:nvPr>
            <p:ph idx="1"/>
          </p:nvPr>
        </p:nvSpPr>
        <p:spPr/>
        <p:txBody>
          <a:bodyPr/>
          <a:lstStyle/>
          <a:p>
            <a:pPr lvl="0"/>
            <a:r>
              <a:t>Cloud computing and AI</a:t>
            </a:r>
          </a:p>
          <a:p>
            <a:pPr lvl="1"/>
            <a:r>
              <a:t>We explored the basics of cloud computing, Azure, and Generative AI.</a:t>
            </a:r>
          </a:p>
          <a:p>
            <a:pPr lvl="0"/>
            <a:r>
              <a:t>Real-world applications</a:t>
            </a:r>
          </a:p>
          <a:p>
            <a:pPr lvl="1"/>
            <a:r>
              <a:t>Discussed how AI and cloud technologies are transforming industries like healthcare, retail, and media.</a:t>
            </a:r>
          </a:p>
          <a:p>
            <a:pPr lvl="0"/>
            <a:r>
              <a:t>Demos</a:t>
            </a:r>
          </a:p>
          <a:p>
            <a:pPr lvl="1"/>
            <a:r>
              <a:t>Showcased Azure AutoML for business insights and real-time analytics using Azure Synapse.</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41</a:t>
            </a:fld>
            <a:endParaRPr lang="en-US" dirty="0">
              <a:solidFill>
                <a:srgbClr val="D1282E"/>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normAutofit fontScale="90000"/>
          </a:bodyPr>
          <a:lstStyle/>
          <a:p>
            <a:pPr marL="0" lvl="0" indent="0">
              <a:buNone/>
            </a:pPr>
            <a:r>
              <a:rPr b="1"/>
              <a:t>Call to Action: Start Your Cloud and AI Journey</a:t>
            </a:r>
          </a:p>
        </p:txBody>
      </p:sp>
      <p:sp>
        <p:nvSpPr>
          <p:cNvPr id="3" name="Content Placeholder 2"/>
          <p:cNvSpPr>
            <a:spLocks noGrp="1"/>
          </p:cNvSpPr>
          <p:nvPr>
            <p:ph idx="1"/>
          </p:nvPr>
        </p:nvSpPr>
        <p:spPr/>
        <p:txBody>
          <a:bodyPr/>
          <a:lstStyle/>
          <a:p>
            <a:pPr lvl="0"/>
            <a:r>
              <a:t>Leverage Azure’s AI tools</a:t>
            </a:r>
          </a:p>
          <a:p>
            <a:pPr lvl="1"/>
            <a:r>
              <a:t>Start experimenting with tools like AutoML, Cognitive Services, and Synapse for real-time analytics.</a:t>
            </a:r>
          </a:p>
          <a:p>
            <a:pPr lvl="0"/>
            <a:r>
              <a:t>Explore Azure’s resources</a:t>
            </a:r>
          </a:p>
          <a:p>
            <a:pPr lvl="1"/>
            <a:r>
              <a:t>Azure offers various resources to help you get started, from documentation to free trials.</a:t>
            </a:r>
          </a:p>
          <a:p>
            <a:pPr lvl="0"/>
            <a:r>
              <a:t>Integrate AI into your business</a:t>
            </a:r>
          </a:p>
          <a:p>
            <a:pPr lvl="1"/>
            <a:r>
              <a:t>Begin adopting AI in business processes to drive innovation and improve efficiency.</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42</a:t>
            </a:fld>
            <a:endParaRPr lang="en-US" dirty="0">
              <a:solidFill>
                <a:srgbClr val="D1282E"/>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a:t>Q&amp;A with the Audience</a:t>
            </a:r>
          </a:p>
        </p:txBody>
      </p:sp>
      <p:sp>
        <p:nvSpPr>
          <p:cNvPr id="3" name="Content Placeholder 2"/>
          <p:cNvSpPr>
            <a:spLocks noGrp="1"/>
          </p:cNvSpPr>
          <p:nvPr>
            <p:ph idx="1"/>
          </p:nvPr>
        </p:nvSpPr>
        <p:spPr/>
        <p:txBody>
          <a:bodyPr/>
          <a:lstStyle/>
          <a:p>
            <a:pPr lvl="0"/>
            <a:r>
              <a:t>Open for questions</a:t>
            </a:r>
          </a:p>
          <a:p>
            <a:pPr lvl="1"/>
            <a:r>
              <a:t>Encourage participants to ask questions related to cloud computing, AI, and the demos.</a:t>
            </a:r>
          </a:p>
          <a:p>
            <a:pPr lvl="0"/>
            <a:r>
              <a:t>Clarify key points</a:t>
            </a:r>
          </a:p>
          <a:p>
            <a:pPr lvl="1"/>
            <a:r>
              <a:t>Provide clarification or further explanation on any of the topics discussed during the session.</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43</a:t>
            </a:fld>
            <a:endParaRPr lang="en-US" dirty="0">
              <a:solidFill>
                <a:srgbClr val="D1282E"/>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457200" lvl="0" indent="-457200">
              <a:buFont typeface="Wingdings" panose="05000000000000000000" pitchFamily="2" charset="2"/>
              <a:buChar char="v"/>
            </a:pPr>
            <a:r>
              <a:rPr dirty="0"/>
              <a:t>Cloud Computing Basics</a:t>
            </a:r>
          </a:p>
        </p:txBody>
      </p:sp>
      <p:sp>
        <p:nvSpPr>
          <p:cNvPr id="3" name="Content Placeholder 2"/>
          <p:cNvSpPr>
            <a:spLocks noGrp="1"/>
          </p:cNvSpPr>
          <p:nvPr>
            <p:ph idx="1"/>
          </p:nvPr>
        </p:nvSpPr>
        <p:spPr/>
        <p:txBody>
          <a:bodyPr/>
          <a:lstStyle/>
          <a:p>
            <a:pPr lvl="0"/>
            <a:r>
              <a:t>The Cloud Revolution</a:t>
            </a:r>
          </a:p>
          <a:p>
            <a:pPr lvl="0"/>
            <a:r>
              <a:t>Types of Cloud Deployments</a:t>
            </a:r>
          </a:p>
          <a:p>
            <a:pPr lvl="0"/>
            <a:r>
              <a:t>Cloud Adoption: A Leadership Perspective</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5</a:t>
            </a:fld>
            <a:endParaRPr lang="en-US" dirty="0">
              <a:solidFill>
                <a:srgbClr val="D1282E"/>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8A0DD-AACB-4E81-89A9-F9712B277B26}"/>
              </a:ext>
            </a:extLst>
          </p:cNvPr>
          <p:cNvSpPr>
            <a:spLocks noGrp="1"/>
          </p:cNvSpPr>
          <p:nvPr>
            <p:ph type="title"/>
          </p:nvPr>
        </p:nvSpPr>
        <p:spPr>
          <a:xfrm>
            <a:off x="609600" y="152718"/>
            <a:ext cx="7721600" cy="1371600"/>
          </a:xfrm>
        </p:spPr>
        <p:txBody>
          <a:bodyPr/>
          <a:lstStyle/>
          <a:p>
            <a:r>
              <a:rPr lang="en-US" dirty="0"/>
              <a:t>What is cloud computing?</a:t>
            </a:r>
          </a:p>
        </p:txBody>
      </p:sp>
      <p:grpSp>
        <p:nvGrpSpPr>
          <p:cNvPr id="11" name="Group 10" descr="Group of three icons representing the primary cloud computing services of Compute, Networking, and Storage.">
            <a:extLst>
              <a:ext uri="{FF2B5EF4-FFF2-40B4-BE49-F238E27FC236}">
                <a16:creationId xmlns:a16="http://schemas.microsoft.com/office/drawing/2014/main" id="{68904154-111F-4304-AA2F-7C4A2515192E}"/>
              </a:ext>
              <a:ext uri="{C183D7F6-B498-43B3-948B-1728B52AA6E4}">
                <adec:decorative xmlns:adec="http://schemas.microsoft.com/office/drawing/2017/decorative" val="0"/>
              </a:ext>
            </a:extLst>
          </p:cNvPr>
          <p:cNvGrpSpPr/>
          <p:nvPr/>
        </p:nvGrpSpPr>
        <p:grpSpPr>
          <a:xfrm>
            <a:off x="1966153" y="2916926"/>
            <a:ext cx="8259694" cy="2391444"/>
            <a:chOff x="539445" y="3228212"/>
            <a:chExt cx="8259694" cy="2391444"/>
          </a:xfrm>
        </p:grpSpPr>
        <p:grpSp>
          <p:nvGrpSpPr>
            <p:cNvPr id="3" name="Group 2">
              <a:extLst>
                <a:ext uri="{FF2B5EF4-FFF2-40B4-BE49-F238E27FC236}">
                  <a16:creationId xmlns:a16="http://schemas.microsoft.com/office/drawing/2014/main" id="{652F5B9A-A7EC-4198-A7FA-6ACD5E118C7B}"/>
                </a:ext>
              </a:extLst>
            </p:cNvPr>
            <p:cNvGrpSpPr/>
            <p:nvPr/>
          </p:nvGrpSpPr>
          <p:grpSpPr>
            <a:xfrm>
              <a:off x="539445" y="3269921"/>
              <a:ext cx="2224207" cy="2308027"/>
              <a:chOff x="399296" y="1585661"/>
              <a:chExt cx="2224207" cy="2308027"/>
            </a:xfrm>
          </p:grpSpPr>
          <p:pic>
            <p:nvPicPr>
              <p:cNvPr id="10" name="Picture 9" descr="Icon representing racks of servers for compute.">
                <a:extLst>
                  <a:ext uri="{FF2B5EF4-FFF2-40B4-BE49-F238E27FC236}">
                    <a16:creationId xmlns:a16="http://schemas.microsoft.com/office/drawing/2014/main" id="{DA68CE46-13B0-4933-82FB-AAEC33D636F7}"/>
                  </a:ext>
                </a:extLst>
              </p:cNvPr>
              <p:cNvPicPr>
                <a:picLocks noChangeAspect="1"/>
              </p:cNvPicPr>
              <p:nvPr/>
            </p:nvPicPr>
            <p:blipFill>
              <a:blip r:embed="rId3"/>
              <a:stretch>
                <a:fillRect/>
              </a:stretch>
            </p:blipFill>
            <p:spPr>
              <a:xfrm>
                <a:off x="681236" y="1585661"/>
                <a:ext cx="1660327" cy="1660327"/>
              </a:xfrm>
              <a:prstGeom prst="rect">
                <a:avLst/>
              </a:prstGeom>
            </p:spPr>
          </p:pic>
          <p:sp>
            <p:nvSpPr>
              <p:cNvPr id="12" name="TextBox 11">
                <a:extLst>
                  <a:ext uri="{FF2B5EF4-FFF2-40B4-BE49-F238E27FC236}">
                    <a16:creationId xmlns:a16="http://schemas.microsoft.com/office/drawing/2014/main" id="{0530D0D9-8AD5-4B81-8E9B-734313E84CAA}"/>
                  </a:ext>
                </a:extLst>
              </p:cNvPr>
              <p:cNvSpPr txBox="1"/>
              <p:nvPr/>
            </p:nvSpPr>
            <p:spPr>
              <a:xfrm>
                <a:off x="399296" y="3265824"/>
                <a:ext cx="2224207" cy="627864"/>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Compute</a:t>
                </a:r>
              </a:p>
            </p:txBody>
          </p:sp>
        </p:grpSp>
        <p:grpSp>
          <p:nvGrpSpPr>
            <p:cNvPr id="7" name="Group 6">
              <a:extLst>
                <a:ext uri="{FF2B5EF4-FFF2-40B4-BE49-F238E27FC236}">
                  <a16:creationId xmlns:a16="http://schemas.microsoft.com/office/drawing/2014/main" id="{899D3FED-EEB3-4446-8014-6420D6D4E348}"/>
                </a:ext>
              </a:extLst>
            </p:cNvPr>
            <p:cNvGrpSpPr/>
            <p:nvPr/>
          </p:nvGrpSpPr>
          <p:grpSpPr>
            <a:xfrm>
              <a:off x="6865233" y="3260162"/>
              <a:ext cx="1933906" cy="2327544"/>
              <a:chOff x="3510964" y="1555011"/>
              <a:chExt cx="1933906" cy="2327544"/>
            </a:xfrm>
          </p:grpSpPr>
          <p:pic>
            <p:nvPicPr>
              <p:cNvPr id="14" name="Picture 13" descr="Bar graphic representing data being stored on cloud servers">
                <a:extLst>
                  <a:ext uri="{FF2B5EF4-FFF2-40B4-BE49-F238E27FC236}">
                    <a16:creationId xmlns:a16="http://schemas.microsoft.com/office/drawing/2014/main" id="{331D7798-697F-4A11-B086-1F02D32E0452}"/>
                  </a:ext>
                </a:extLst>
              </p:cNvPr>
              <p:cNvPicPr>
                <a:picLocks noChangeAspect="1"/>
              </p:cNvPicPr>
              <p:nvPr/>
            </p:nvPicPr>
            <p:blipFill>
              <a:blip r:embed="rId4"/>
              <a:stretch>
                <a:fillRect/>
              </a:stretch>
            </p:blipFill>
            <p:spPr>
              <a:xfrm>
                <a:off x="3647753" y="1555011"/>
                <a:ext cx="1660328" cy="1663438"/>
              </a:xfrm>
              <a:prstGeom prst="rect">
                <a:avLst/>
              </a:prstGeom>
            </p:spPr>
          </p:pic>
          <p:sp>
            <p:nvSpPr>
              <p:cNvPr id="16" name="TextBox 15">
                <a:extLst>
                  <a:ext uri="{FF2B5EF4-FFF2-40B4-BE49-F238E27FC236}">
                    <a16:creationId xmlns:a16="http://schemas.microsoft.com/office/drawing/2014/main" id="{29032DBA-378A-4146-9E00-4FBFE800FB40}"/>
                  </a:ext>
                </a:extLst>
              </p:cNvPr>
              <p:cNvSpPr txBox="1"/>
              <p:nvPr/>
            </p:nvSpPr>
            <p:spPr>
              <a:xfrm>
                <a:off x="3510964" y="3254691"/>
                <a:ext cx="1933906" cy="627864"/>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Storage</a:t>
                </a:r>
              </a:p>
            </p:txBody>
          </p:sp>
        </p:grpSp>
        <p:grpSp>
          <p:nvGrpSpPr>
            <p:cNvPr id="6" name="Group 5">
              <a:extLst>
                <a:ext uri="{FF2B5EF4-FFF2-40B4-BE49-F238E27FC236}">
                  <a16:creationId xmlns:a16="http://schemas.microsoft.com/office/drawing/2014/main" id="{E5ACEE51-B89F-4E8E-B2E5-8D04E253717F}"/>
                </a:ext>
              </a:extLst>
            </p:cNvPr>
            <p:cNvGrpSpPr/>
            <p:nvPr/>
          </p:nvGrpSpPr>
          <p:grpSpPr>
            <a:xfrm>
              <a:off x="3406209" y="3228212"/>
              <a:ext cx="2683067" cy="2391444"/>
              <a:chOff x="169865" y="3944174"/>
              <a:chExt cx="2683067" cy="2391444"/>
            </a:xfrm>
          </p:grpSpPr>
          <p:pic>
            <p:nvPicPr>
              <p:cNvPr id="18" name="Picture 17" descr="Picture of two arrows showing data flowing on a network.">
                <a:extLst>
                  <a:ext uri="{FF2B5EF4-FFF2-40B4-BE49-F238E27FC236}">
                    <a16:creationId xmlns:a16="http://schemas.microsoft.com/office/drawing/2014/main" id="{1EFC28B6-3501-43D3-9036-F670AF42654E}"/>
                  </a:ext>
                </a:extLst>
              </p:cNvPr>
              <p:cNvPicPr>
                <a:picLocks noChangeAspect="1"/>
              </p:cNvPicPr>
              <p:nvPr/>
            </p:nvPicPr>
            <p:blipFill>
              <a:blip r:embed="rId5"/>
              <a:stretch>
                <a:fillRect/>
              </a:stretch>
            </p:blipFill>
            <p:spPr>
              <a:xfrm>
                <a:off x="681235" y="3944174"/>
                <a:ext cx="1660327" cy="1660327"/>
              </a:xfrm>
              <a:prstGeom prst="rect">
                <a:avLst/>
              </a:prstGeom>
            </p:spPr>
          </p:pic>
          <p:sp>
            <p:nvSpPr>
              <p:cNvPr id="20" name="TextBox 19">
                <a:extLst>
                  <a:ext uri="{FF2B5EF4-FFF2-40B4-BE49-F238E27FC236}">
                    <a16:creationId xmlns:a16="http://schemas.microsoft.com/office/drawing/2014/main" id="{54A1AF07-6F89-403A-8343-D7F5B160CC63}"/>
                  </a:ext>
                </a:extLst>
              </p:cNvPr>
              <p:cNvSpPr txBox="1"/>
              <p:nvPr/>
            </p:nvSpPr>
            <p:spPr>
              <a:xfrm>
                <a:off x="169865" y="5707754"/>
                <a:ext cx="2683067" cy="627864"/>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Networking</a:t>
                </a:r>
              </a:p>
            </p:txBody>
          </p:sp>
        </p:grpSp>
      </p:grpSp>
      <p:sp>
        <p:nvSpPr>
          <p:cNvPr id="9" name="TextBox 8">
            <a:extLst>
              <a:ext uri="{FF2B5EF4-FFF2-40B4-BE49-F238E27FC236}">
                <a16:creationId xmlns:a16="http://schemas.microsoft.com/office/drawing/2014/main" id="{A3D8F8BF-C2E4-4D25-BBC4-AD21DF7ED1B5}"/>
              </a:ext>
            </a:extLst>
          </p:cNvPr>
          <p:cNvSpPr txBox="1"/>
          <p:nvPr/>
        </p:nvSpPr>
        <p:spPr>
          <a:xfrm>
            <a:off x="418643" y="1459942"/>
            <a:ext cx="11031484" cy="960263"/>
          </a:xfrm>
          <a:prstGeom prst="rect">
            <a:avLst/>
          </a:prstGeom>
          <a:noFill/>
        </p:spPr>
        <p:txBody>
          <a:bodyPr wrap="square" lIns="182880" tIns="146304" rIns="182880" bIns="146304" rtlCol="0">
            <a:spAutoFit/>
          </a:bodyPr>
          <a:lstStyle>
            <a:defPPr>
              <a:defRPr lang="en-US"/>
            </a:defPPr>
            <a:lvl1pPr algn="ctr">
              <a:lnSpc>
                <a:spcPct val="90000"/>
              </a:lnSpc>
              <a:spcAft>
                <a:spcPts val="600"/>
              </a:spcAft>
              <a:defRPr sz="2400">
                <a:gradFill>
                  <a:gsLst>
                    <a:gs pos="2917">
                      <a:schemeClr val="tx1"/>
                    </a:gs>
                    <a:gs pos="30000">
                      <a:schemeClr val="tx1"/>
                    </a:gs>
                  </a:gsLst>
                  <a:lin ang="5400000" scaled="0"/>
                </a:gradFill>
              </a:defRPr>
            </a:lvl1pPr>
          </a:lstStyle>
          <a:p>
            <a:pPr marL="0" marR="0" lvl="0" indent="0" algn="l" defTabSz="914367"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Semibold"/>
                <a:ea typeface="+mn-ea"/>
                <a:cs typeface="+mn-cs"/>
              </a:rPr>
              <a:t>Cloud Computing </a:t>
            </a:r>
            <a:r>
              <a:rPr kumimoji="0" lang="en-US" sz="2400" b="0"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is the delivery of computing services over the internet, enabling faster innovation, flexible resources, and economies of scale. </a:t>
            </a:r>
          </a:p>
        </p:txBody>
      </p:sp>
    </p:spTree>
    <p:extLst>
      <p:ext uri="{BB962C8B-B14F-4D97-AF65-F5344CB8AC3E}">
        <p14:creationId xmlns:p14="http://schemas.microsoft.com/office/powerpoint/2010/main" val="420292805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dirty="0"/>
              <a:t>The Cloud Revolution</a:t>
            </a:r>
          </a:p>
        </p:txBody>
      </p:sp>
      <p:sp>
        <p:nvSpPr>
          <p:cNvPr id="3" name="Content Placeholder 2"/>
          <p:cNvSpPr>
            <a:spLocks noGrp="1"/>
          </p:cNvSpPr>
          <p:nvPr>
            <p:ph idx="1"/>
          </p:nvPr>
        </p:nvSpPr>
        <p:spPr/>
        <p:txBody>
          <a:bodyPr/>
          <a:lstStyle/>
          <a:p>
            <a:pPr lvl="0"/>
            <a:r>
              <a:rPr dirty="0"/>
              <a:t>Defining cloud computing</a:t>
            </a:r>
          </a:p>
          <a:p>
            <a:pPr lvl="1"/>
            <a:r>
              <a:rPr dirty="0"/>
              <a:t>Cloud computing provides access to computing resources over the internet, enabling businesses to scale without physical infrastructure.</a:t>
            </a:r>
          </a:p>
          <a:p>
            <a:pPr lvl="0"/>
            <a:r>
              <a:rPr dirty="0"/>
              <a:t>Benefits of cloud technology</a:t>
            </a:r>
          </a:p>
          <a:p>
            <a:pPr lvl="1"/>
            <a:r>
              <a:rPr dirty="0"/>
              <a:t>Scalability, flexibility, cost savings, and access to a vast array of services.</a:t>
            </a:r>
          </a:p>
          <a:p>
            <a:pPr lvl="0"/>
            <a:r>
              <a:rPr dirty="0"/>
              <a:t>Key components</a:t>
            </a:r>
          </a:p>
          <a:p>
            <a:pPr lvl="1"/>
            <a:r>
              <a:rPr dirty="0"/>
              <a:t>Compute, storage, networking.</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7</a:t>
            </a:fld>
            <a:endParaRPr lang="en-US" dirty="0">
              <a:solidFill>
                <a:srgbClr val="D1282E"/>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pPr marL="0" lvl="0" indent="0">
              <a:buNone/>
            </a:pPr>
            <a:r>
              <a:rPr b="1" dirty="0"/>
              <a:t>Types of Cloud Deployments</a:t>
            </a:r>
          </a:p>
        </p:txBody>
      </p:sp>
      <p:sp>
        <p:nvSpPr>
          <p:cNvPr id="3" name="Content Placeholder 2"/>
          <p:cNvSpPr>
            <a:spLocks noGrp="1"/>
          </p:cNvSpPr>
          <p:nvPr>
            <p:ph idx="1"/>
          </p:nvPr>
        </p:nvSpPr>
        <p:spPr/>
        <p:txBody>
          <a:bodyPr/>
          <a:lstStyle/>
          <a:p>
            <a:pPr lvl="0"/>
            <a:r>
              <a:rPr dirty="0"/>
              <a:t>Public Cloud</a:t>
            </a:r>
          </a:p>
          <a:p>
            <a:pPr lvl="1"/>
            <a:r>
              <a:rPr dirty="0"/>
              <a:t>Shared infrastructure accessible over the internet, owned by a cloud provider.</a:t>
            </a:r>
          </a:p>
          <a:p>
            <a:pPr lvl="0"/>
            <a:r>
              <a:rPr dirty="0"/>
              <a:t>Private Cloud</a:t>
            </a:r>
          </a:p>
          <a:p>
            <a:pPr lvl="1"/>
            <a:r>
              <a:rPr dirty="0"/>
              <a:t>Dedicated infrastructure for a single organization, providing greater control over resources.</a:t>
            </a:r>
          </a:p>
          <a:p>
            <a:pPr lvl="0"/>
            <a:r>
              <a:rPr dirty="0"/>
              <a:t>Hybrid Cloud</a:t>
            </a:r>
          </a:p>
          <a:p>
            <a:pPr lvl="1"/>
            <a:r>
              <a:rPr dirty="0"/>
              <a:t>Combines both public and private cloud elements, allowing businesses to run workloads on-premises and in the cloud.</a:t>
            </a:r>
          </a:p>
        </p:txBody>
      </p:sp>
      <p:sp>
        <p:nvSpPr>
          <p:cNvPr id="6" name="Slide Number Placeholder 5"/>
          <p:cNvSpPr>
            <a:spLocks noGrp="1"/>
          </p:cNvSpPr>
          <p:nvPr>
            <p:ph type="sldNum" sz="quarter" idx="12"/>
          </p:nvPr>
        </p:nvSpPr>
        <p:spPr/>
        <p:txBody>
          <a:bodyPr/>
          <a:lstStyle/>
          <a:p>
            <a:pPr defTabSz="685800"/>
            <a:fld id="{D99624C5-FDF6-4954-B8C3-64918F306FAA}" type="slidenum">
              <a:rPr lang="en-US" smtClean="0">
                <a:solidFill>
                  <a:srgbClr val="D1282E"/>
                </a:solidFill>
              </a:rPr>
              <a:pPr defTabSz="685800"/>
              <a:t>8</a:t>
            </a:fld>
            <a:endParaRPr lang="en-US" dirty="0">
              <a:solidFill>
                <a:srgbClr val="D1282E"/>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418643" y="440494"/>
            <a:ext cx="11341268" cy="680196"/>
          </a:xfrm>
        </p:spPr>
        <p:txBody>
          <a:bodyPr wrap="square" anchor="t">
            <a:normAutofit/>
          </a:bodyPr>
          <a:lstStyle/>
          <a:p>
            <a:r>
              <a:rPr lang="en-US" dirty="0"/>
              <a:t>Private cloud</a:t>
            </a:r>
          </a:p>
        </p:txBody>
      </p:sp>
      <p:pic>
        <p:nvPicPr>
          <p:cNvPr id="4" name="Picture 3">
            <a:extLst>
              <a:ext uri="{FF2B5EF4-FFF2-40B4-BE49-F238E27FC236}">
                <a16:creationId xmlns:a16="http://schemas.microsoft.com/office/drawing/2014/main" id="{407021BB-6482-4966-80A5-EE898A7BD158}"/>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8987" y="699222"/>
            <a:ext cx="2580372" cy="4734629"/>
          </a:xfrm>
          <a:prstGeom prst="rect">
            <a:avLst/>
          </a:prstGeom>
          <a:noFill/>
        </p:spPr>
      </p:pic>
      <p:sp>
        <p:nvSpPr>
          <p:cNvPr id="6" name="Text Placeholder 5"/>
          <p:cNvSpPr>
            <a:spLocks noGrp="1"/>
          </p:cNvSpPr>
          <p:nvPr>
            <p:ph sz="quarter" idx="12"/>
          </p:nvPr>
        </p:nvSpPr>
        <p:spPr>
          <a:xfrm>
            <a:off x="307744" y="1682877"/>
            <a:ext cx="5394960" cy="4734629"/>
          </a:xfrm>
        </p:spPr>
        <p:txBody>
          <a:bodyPr wrap="square">
            <a:normAutofit/>
          </a:bodyPr>
          <a:lstStyle/>
          <a:p>
            <a:pPr marL="342900" indent="-342900">
              <a:buFont typeface="Arial" panose="020B0604020202020204" pitchFamily="34" charset="0"/>
              <a:buChar char="•"/>
            </a:pPr>
            <a:r>
              <a:rPr lang="en-US" dirty="0">
                <a:latin typeface="+mn-lt"/>
              </a:rPr>
              <a:t>Organizations create a cloud environment in their datacenter.</a:t>
            </a:r>
          </a:p>
          <a:p>
            <a:pPr marL="342900" indent="-342900">
              <a:buFont typeface="Arial" panose="020B0604020202020204" pitchFamily="34" charset="0"/>
              <a:buChar char="•"/>
            </a:pPr>
            <a:endParaRPr lang="en-US" sz="1000" dirty="0">
              <a:latin typeface="+mn-lt"/>
            </a:endParaRPr>
          </a:p>
          <a:p>
            <a:pPr marL="342900" indent="-342900">
              <a:buFont typeface="Arial" panose="020B0604020202020204" pitchFamily="34" charset="0"/>
              <a:buChar char="•"/>
            </a:pPr>
            <a:r>
              <a:rPr lang="en-US" dirty="0">
                <a:latin typeface="+mn-lt"/>
              </a:rPr>
              <a:t>Organization is responsible for operating the services they provide.</a:t>
            </a:r>
          </a:p>
          <a:p>
            <a:endParaRPr lang="en-US" sz="1000" dirty="0">
              <a:latin typeface="+mn-lt"/>
            </a:endParaRPr>
          </a:p>
          <a:p>
            <a:pPr marL="342900" indent="-342900">
              <a:buFont typeface="Arial" panose="020B0604020202020204" pitchFamily="34" charset="0"/>
              <a:buChar char="•"/>
            </a:pPr>
            <a:r>
              <a:rPr lang="en-US" dirty="0">
                <a:latin typeface="+mn-lt"/>
              </a:rPr>
              <a:t>Does not provide access to users outside of the organization. </a:t>
            </a:r>
          </a:p>
        </p:txBody>
      </p:sp>
    </p:spTree>
    <p:extLst>
      <p:ext uri="{BB962C8B-B14F-4D97-AF65-F5344CB8AC3E}">
        <p14:creationId xmlns:p14="http://schemas.microsoft.com/office/powerpoint/2010/main" val="2348823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Custom 1">
      <a:majorFont>
        <a:latin typeface="Leelawadee UI"/>
        <a:ea typeface=""/>
        <a:cs typeface=""/>
      </a:majorFont>
      <a:minorFont>
        <a:latin typeface="Nirmala UI"/>
        <a:ea typeface=""/>
        <a:cs typeface=""/>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440</TotalTime>
  <Words>6188</Words>
  <Application>Microsoft Office PowerPoint</Application>
  <PresentationFormat>Widescreen</PresentationFormat>
  <Paragraphs>603</Paragraphs>
  <Slides>43</Slides>
  <Notes>35</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43</vt:i4>
      </vt:variant>
    </vt:vector>
  </HeadingPairs>
  <TitlesOfParts>
    <vt:vector size="56" baseType="lpstr">
      <vt:lpstr>Aptos</vt:lpstr>
      <vt:lpstr>Arial</vt:lpstr>
      <vt:lpstr>Arial Black (Headings)</vt:lpstr>
      <vt:lpstr>Calibri</vt:lpstr>
      <vt:lpstr>Courier New</vt:lpstr>
      <vt:lpstr>Leelawadee UI</vt:lpstr>
      <vt:lpstr>Nirmala UI</vt:lpstr>
      <vt:lpstr>Segoe UI</vt:lpstr>
      <vt:lpstr>Segoe UI Light</vt:lpstr>
      <vt:lpstr>Segoe UI Semibold</vt:lpstr>
      <vt:lpstr>Segoe UI Semibold 8</vt:lpstr>
      <vt:lpstr>Wingdings</vt:lpstr>
      <vt:lpstr>1_Essential</vt:lpstr>
      <vt:lpstr>Azure and Generative AI Presentation for AfroTech Conference</vt:lpstr>
      <vt:lpstr>Agenda</vt:lpstr>
      <vt:lpstr>Introduction</vt:lpstr>
      <vt:lpstr>Speaker Introduction</vt:lpstr>
      <vt:lpstr>Cloud Computing Basics</vt:lpstr>
      <vt:lpstr>What is cloud computing?</vt:lpstr>
      <vt:lpstr>The Cloud Revolution</vt:lpstr>
      <vt:lpstr>Types of Cloud Deployments</vt:lpstr>
      <vt:lpstr>Private cloud</vt:lpstr>
      <vt:lpstr>Public cloud</vt:lpstr>
      <vt:lpstr>Hybrid cloud</vt:lpstr>
      <vt:lpstr>Cloud Adoption: A Leadership Perspective</vt:lpstr>
      <vt:lpstr>Predictive Analytics</vt:lpstr>
      <vt:lpstr>Artificial Intelligence and Machine Learning</vt:lpstr>
      <vt:lpstr>Demo: Azure AutoML for Business Insights (Part 1)</vt:lpstr>
      <vt:lpstr>Azure Cloud Platform Overview</vt:lpstr>
      <vt:lpstr>Why Azure?</vt:lpstr>
      <vt:lpstr>Key Services Offered by Azure</vt:lpstr>
      <vt:lpstr>Competitive Advantages of Azure Over Other Cloud Platforms</vt:lpstr>
      <vt:lpstr>Generative AI</vt:lpstr>
      <vt:lpstr>What Is Generative AI?</vt:lpstr>
      <vt:lpstr>Key Tools: GPT, DALL·E, Codex</vt:lpstr>
      <vt:lpstr>The Impact of Generative AI on Industries</vt:lpstr>
      <vt:lpstr>Demo: Interpreting Azure AutoML Results (Part 2)</vt:lpstr>
      <vt:lpstr>AI in Business Applications</vt:lpstr>
      <vt:lpstr>AI has forever changed what software makes possible</vt:lpstr>
      <vt:lpstr>Drive meaningful business value with intelligent apps </vt:lpstr>
      <vt:lpstr>Generative AI Applications in Business</vt:lpstr>
      <vt:lpstr>Generative AI in Product Design</vt:lpstr>
      <vt:lpstr>Generative AI in Marketing</vt:lpstr>
      <vt:lpstr>Computer Vision</vt:lpstr>
      <vt:lpstr>*Demo: Real-Time Analytics with Azure Synapse</vt:lpstr>
      <vt:lpstr>Step 1: Creating an Azure Synapse Workspace</vt:lpstr>
      <vt:lpstr>Step 2: Creating a Data Pipeline</vt:lpstr>
      <vt:lpstr>Step 3: Ingesting Real-Time Data</vt:lpstr>
      <vt:lpstr>Ethics, Security, and Culture</vt:lpstr>
      <vt:lpstr>Ethics in AI</vt:lpstr>
      <vt:lpstr>Cloud Security &amp; Compliance</vt:lpstr>
      <vt:lpstr>Building a Cloud-Ready Culture</vt:lpstr>
      <vt:lpstr>Wrap-Up &amp; Key Takeaways</vt:lpstr>
      <vt:lpstr>Recap of the Session</vt:lpstr>
      <vt:lpstr>Call to Action: Start Your Cloud and AI Journey</vt:lpstr>
      <vt:lpstr>Q&amp;A with the Audience</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4</TotalTime>
  <Words>2195</Words>
  <Application>Microsoft Office PowerPoint</Application>
  <PresentationFormat>Widescreen</PresentationFormat>
  <Paragraphs>264</Paragraphs>
  <Slides>23</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Aptos</vt:lpstr>
      <vt:lpstr>Arial</vt:lpstr>
      <vt:lpstr>Arial Black (Headings)</vt:lpstr>
      <vt:lpstr>Courier New</vt:lpstr>
      <vt:lpstr>Leelawadee UI</vt:lpstr>
      <vt:lpstr>Nirmala UI</vt:lpstr>
      <vt:lpstr>1_Essential</vt:lpstr>
      <vt:lpstr>Azure and Generative AI</vt:lpstr>
      <vt:lpstr>Agenda</vt:lpstr>
      <vt:lpstr>Introduction</vt:lpstr>
      <vt:lpstr>Cloud Computing Basics</vt:lpstr>
      <vt:lpstr>The Cloud Revolution</vt:lpstr>
      <vt:lpstr>Demo: Azure AutoML for Business Insights (Part 1)</vt:lpstr>
      <vt:lpstr>Types of Cloud Deployments</vt:lpstr>
      <vt:lpstr>Cloud Adoption: A Leadership Perspective</vt:lpstr>
      <vt:lpstr>Azure Cloud Platform</vt:lpstr>
      <vt:lpstr>Why Azure?</vt:lpstr>
      <vt:lpstr>Generative AI: What It Is &amp; Why It Matters</vt:lpstr>
      <vt:lpstr>Demo: Interpreting Azure AutoML Results (Part 1)</vt:lpstr>
      <vt:lpstr>Evolution of AI in Business</vt:lpstr>
      <vt:lpstr>AI in Business Applications</vt:lpstr>
      <vt:lpstr>Generative AI Applications in Business</vt:lpstr>
      <vt:lpstr>Generative AI in Product Design</vt:lpstr>
      <vt:lpstr>Demo: Real-Time Analytics with Azure Synapse (Part 1)</vt:lpstr>
      <vt:lpstr>Generative AI in Marketing</vt:lpstr>
      <vt:lpstr>Ethics, Security, and Culture</vt:lpstr>
      <vt:lpstr>Ethics in AI</vt:lpstr>
      <vt:lpstr>Cloud Security &amp; Compliance</vt:lpstr>
      <vt:lpstr>Building a Cloud-Ready Culture</vt:lpstr>
      <vt:lpstr>Wrap-Up &amp; Key Takeaways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Antoine Victor</cp:lastModifiedBy>
  <cp:revision>3</cp:revision>
  <dcterms:created xsi:type="dcterms:W3CDTF">2024-10-22T18:18:18Z</dcterms:created>
  <dcterms:modified xsi:type="dcterms:W3CDTF">2024-10-23T01:43:10Z</dcterms:modified>
</cp:coreProperties>
</file>